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788" r:id="rId2"/>
  </p:sldMasterIdLst>
  <p:notesMasterIdLst>
    <p:notesMasterId r:id="rId43"/>
  </p:notesMasterIdLst>
  <p:handoutMasterIdLst>
    <p:handoutMasterId r:id="rId44"/>
  </p:handoutMasterIdLst>
  <p:sldIdLst>
    <p:sldId id="501" r:id="rId3"/>
    <p:sldId id="524" r:id="rId4"/>
    <p:sldId id="490" r:id="rId5"/>
    <p:sldId id="423" r:id="rId6"/>
    <p:sldId id="424" r:id="rId7"/>
    <p:sldId id="466" r:id="rId8"/>
    <p:sldId id="469" r:id="rId9"/>
    <p:sldId id="491" r:id="rId10"/>
    <p:sldId id="471" r:id="rId11"/>
    <p:sldId id="425" r:id="rId12"/>
    <p:sldId id="472" r:id="rId13"/>
    <p:sldId id="480" r:id="rId14"/>
    <p:sldId id="479" r:id="rId15"/>
    <p:sldId id="482" r:id="rId16"/>
    <p:sldId id="477" r:id="rId17"/>
    <p:sldId id="493" r:id="rId18"/>
    <p:sldId id="481" r:id="rId19"/>
    <p:sldId id="500" r:id="rId20"/>
    <p:sldId id="510" r:id="rId21"/>
    <p:sldId id="474" r:id="rId22"/>
    <p:sldId id="486" r:id="rId23"/>
    <p:sldId id="513" r:id="rId24"/>
    <p:sldId id="519" r:id="rId25"/>
    <p:sldId id="520" r:id="rId26"/>
    <p:sldId id="517" r:id="rId27"/>
    <p:sldId id="518" r:id="rId28"/>
    <p:sldId id="521" r:id="rId29"/>
    <p:sldId id="522" r:id="rId30"/>
    <p:sldId id="485" r:id="rId31"/>
    <p:sldId id="492" r:id="rId32"/>
    <p:sldId id="432" r:id="rId33"/>
    <p:sldId id="487" r:id="rId34"/>
    <p:sldId id="433" r:id="rId35"/>
    <p:sldId id="488" r:id="rId36"/>
    <p:sldId id="435" r:id="rId37"/>
    <p:sldId id="440" r:id="rId38"/>
    <p:sldId id="489" r:id="rId39"/>
    <p:sldId id="505" r:id="rId40"/>
    <p:sldId id="507" r:id="rId41"/>
    <p:sldId id="508" r:id="rId42"/>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1600" b="1"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1600" b="1"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1600" b="1"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1600" b="1" kern="1200">
        <a:solidFill>
          <a:schemeClr val="tx1"/>
        </a:solidFill>
        <a:latin typeface="Arial" pitchFamily="34" charset="0"/>
        <a:ea typeface="MS PGothic" pitchFamily="34" charset="-128"/>
        <a:cs typeface="+mn-cs"/>
      </a:defRPr>
    </a:lvl5pPr>
    <a:lvl6pPr marL="2286000" algn="l" defTabSz="914400" rtl="0" eaLnBrk="1" latinLnBrk="0" hangingPunct="1">
      <a:defRPr sz="1600" b="1" kern="1200">
        <a:solidFill>
          <a:schemeClr val="tx1"/>
        </a:solidFill>
        <a:latin typeface="Arial" pitchFamily="34" charset="0"/>
        <a:ea typeface="MS PGothic" pitchFamily="34" charset="-128"/>
        <a:cs typeface="+mn-cs"/>
      </a:defRPr>
    </a:lvl6pPr>
    <a:lvl7pPr marL="2743200" algn="l" defTabSz="914400" rtl="0" eaLnBrk="1" latinLnBrk="0" hangingPunct="1">
      <a:defRPr sz="1600" b="1" kern="1200">
        <a:solidFill>
          <a:schemeClr val="tx1"/>
        </a:solidFill>
        <a:latin typeface="Arial" pitchFamily="34" charset="0"/>
        <a:ea typeface="MS PGothic" pitchFamily="34" charset="-128"/>
        <a:cs typeface="+mn-cs"/>
      </a:defRPr>
    </a:lvl7pPr>
    <a:lvl8pPr marL="3200400" algn="l" defTabSz="914400" rtl="0" eaLnBrk="1" latinLnBrk="0" hangingPunct="1">
      <a:defRPr sz="1600" b="1" kern="1200">
        <a:solidFill>
          <a:schemeClr val="tx1"/>
        </a:solidFill>
        <a:latin typeface="Arial" pitchFamily="34" charset="0"/>
        <a:ea typeface="MS PGothic" pitchFamily="34" charset="-128"/>
        <a:cs typeface="+mn-cs"/>
      </a:defRPr>
    </a:lvl8pPr>
    <a:lvl9pPr marL="3657600" algn="l" defTabSz="914400" rtl="0" eaLnBrk="1" latinLnBrk="0" hangingPunct="1">
      <a:defRPr sz="1600" b="1" kern="1200">
        <a:solidFill>
          <a:schemeClr val="tx1"/>
        </a:solidFill>
        <a:latin typeface="Arial"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gh Brown" initials="L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612F"/>
    <a:srgbClr val="996633"/>
    <a:srgbClr val="CC3300"/>
    <a:srgbClr val="FF0000"/>
    <a:srgbClr val="0099FF"/>
    <a:srgbClr val="077100"/>
    <a:srgbClr val="07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8" autoAdjust="0"/>
    <p:restoredTop sz="86856" autoAdjust="0"/>
  </p:normalViewPr>
  <p:slideViewPr>
    <p:cSldViewPr snapToGrid="0">
      <p:cViewPr>
        <p:scale>
          <a:sx n="70" d="100"/>
          <a:sy n="70" d="100"/>
        </p:scale>
        <p:origin x="-20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C495E1A6-235E-4EA9-AC06-34ACF9417D56}" type="slidenum">
              <a:rPr lang="en-US"/>
              <a:pPr>
                <a:defRPr/>
              </a:pPr>
              <a:t>‹#›</a:t>
            </a:fld>
            <a:endParaRPr lang="en-US"/>
          </a:p>
        </p:txBody>
      </p:sp>
    </p:spTree>
    <p:extLst>
      <p:ext uri="{BB962C8B-B14F-4D97-AF65-F5344CB8AC3E}">
        <p14:creationId xmlns:p14="http://schemas.microsoft.com/office/powerpoint/2010/main" val="383632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29F0D097-4322-4F95-A542-4455D6449DAF}" type="slidenum">
              <a:rPr lang="en-US"/>
              <a:pPr>
                <a:defRPr/>
              </a:pPr>
              <a:t>‹#›</a:t>
            </a:fld>
            <a:endParaRPr lang="en-US"/>
          </a:p>
        </p:txBody>
      </p:sp>
    </p:spTree>
    <p:extLst>
      <p:ext uri="{BB962C8B-B14F-4D97-AF65-F5344CB8AC3E}">
        <p14:creationId xmlns:p14="http://schemas.microsoft.com/office/powerpoint/2010/main" val="2262872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1600" b="1">
                <a:solidFill>
                  <a:schemeClr val="tx1"/>
                </a:solidFill>
                <a:latin typeface="Arial" pitchFamily="34" charset="0"/>
                <a:ea typeface="MS PGothic" pitchFamily="34" charset="-128"/>
              </a:defRPr>
            </a:lvl1pPr>
            <a:lvl2pPr marL="742950" indent="-285750">
              <a:defRPr sz="1600" b="1">
                <a:solidFill>
                  <a:schemeClr val="tx1"/>
                </a:solidFill>
                <a:latin typeface="Arial" pitchFamily="34" charset="0"/>
                <a:ea typeface="MS PGothic" pitchFamily="34" charset="-128"/>
              </a:defRPr>
            </a:lvl2pPr>
            <a:lvl3pPr marL="1143000" indent="-228600">
              <a:defRPr sz="1600" b="1">
                <a:solidFill>
                  <a:schemeClr val="tx1"/>
                </a:solidFill>
                <a:latin typeface="Arial" pitchFamily="34" charset="0"/>
                <a:ea typeface="MS PGothic" pitchFamily="34" charset="-128"/>
              </a:defRPr>
            </a:lvl3pPr>
            <a:lvl4pPr marL="1600200" indent="-228600">
              <a:defRPr sz="1600" b="1">
                <a:solidFill>
                  <a:schemeClr val="tx1"/>
                </a:solidFill>
                <a:latin typeface="Arial" pitchFamily="34" charset="0"/>
                <a:ea typeface="MS PGothic" pitchFamily="34" charset="-128"/>
              </a:defRPr>
            </a:lvl4pPr>
            <a:lvl5pPr marL="2057400" indent="-228600">
              <a:defRPr sz="16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MS PGothic" pitchFamily="34" charset="-128"/>
              </a:defRPr>
            </a:lvl9pPr>
          </a:lstStyle>
          <a:p>
            <a:fld id="{6CA7EBE9-92D6-41CF-848B-909A779BDE8C}" type="slidenum">
              <a:rPr lang="en-US" altLang="en-US" sz="1200" b="0" smtClean="0"/>
              <a:pPr/>
              <a:t>1</a:t>
            </a:fld>
            <a:endParaRPr lang="en-US" altLang="en-US" sz="1200" b="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ea typeface="ヒラギノ角ゴ Pro W3"/>
                <a:cs typeface="ヒラギノ角ゴ Pro W3"/>
              </a:rPr>
              <a:t>‘solitary’ existence point – (1) that they  may not encounter a female that is ovulating, and (2) they may not know what to do with a female when they encounter one because they have not taken sex </a:t>
            </a:r>
            <a:r>
              <a:rPr lang="en-US" altLang="en-US" baseline="0" dirty="0" err="1" smtClean="0">
                <a:latin typeface="Arial" pitchFamily="34" charset="0"/>
                <a:ea typeface="ヒラギノ角ゴ Pro W3"/>
                <a:cs typeface="ヒラギノ角ゴ Pro W3"/>
              </a:rPr>
              <a:t>ed</a:t>
            </a:r>
            <a:r>
              <a:rPr lang="en-US" altLang="en-US" baseline="0" dirty="0" smtClean="0">
                <a:latin typeface="Arial" pitchFamily="34" charset="0"/>
                <a:ea typeface="ヒラギノ角ゴ Pro W3"/>
                <a:cs typeface="ヒラギノ角ゴ Pro W3"/>
              </a:rPr>
              <a:t> class.</a:t>
            </a:r>
          </a:p>
          <a:p>
            <a:endParaRPr lang="en-US" altLang="en-US" baseline="0" dirty="0" smtClean="0">
              <a:latin typeface="Arial" pitchFamily="34" charset="0"/>
              <a:ea typeface="ヒラギノ角ゴ Pro W3"/>
              <a:cs typeface="ヒラギノ角ゴ Pro W3"/>
            </a:endParaRPr>
          </a:p>
          <a:p>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Use graphic as an example to</a:t>
            </a:r>
            <a:r>
              <a:rPr lang="en-US" altLang="en-US" baseline="0" dirty="0" smtClean="0">
                <a:latin typeface="Arial" pitchFamily="34" charset="0"/>
                <a:ea typeface="ヒラギノ角ゴ Pro W3"/>
                <a:cs typeface="ヒラギノ角ゴ Pro W3"/>
              </a:rPr>
              <a:t> discuss homeostatic events in female pandas and to connect to existing techniques like ELISA that can, with improvements detect and visualize the presence and quantity of these chemical messengers. Draw out that these are endocrine system related events and point out that feedback mechanisms are critical in regulating and timing reproduction in animals and that detection is critical to predicting upcoming biological events.  </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Elaborate on the meaning of the names of the hormones, feedback systems, cellular communication, and anatomical relevance. </a:t>
            </a:r>
          </a:p>
          <a:p>
            <a:r>
              <a:rPr lang="en-US" altLang="en-US" baseline="0" dirty="0" smtClean="0">
                <a:latin typeface="Arial" pitchFamily="34" charset="0"/>
                <a:ea typeface="ヒラギノ角ゴ Pro W3"/>
                <a:cs typeface="ヒラギノ角ゴ Pro W3"/>
              </a:rPr>
              <a:t>Address redundancy in the system. </a:t>
            </a:r>
          </a:p>
          <a:p>
            <a:r>
              <a:rPr lang="en-US" altLang="en-US" baseline="0" dirty="0" smtClean="0">
                <a:latin typeface="Arial" pitchFamily="34" charset="0"/>
                <a:ea typeface="ヒラギノ角ゴ Pro W3"/>
                <a:cs typeface="ヒラギノ角ゴ Pro W3"/>
              </a:rPr>
              <a:t>The brain and ovaries are key anatomical players in the game of reproduction regulation. They produce hormones based on temporal cues (spring months for Pandas) and positive &amp; negative feedback systems. </a:t>
            </a: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This</a:t>
            </a:r>
            <a:r>
              <a:rPr lang="en-US" altLang="en-US" baseline="0" dirty="0" smtClean="0">
                <a:latin typeface="Arial" pitchFamily="34" charset="0"/>
                <a:ea typeface="ヒラギノ角ゴ Pro W3"/>
                <a:cs typeface="ヒラギノ角ゴ Pro W3"/>
              </a:rPr>
              <a:t> could potentially be a think pair share activity. </a:t>
            </a:r>
          </a:p>
          <a:p>
            <a:r>
              <a:rPr lang="en-US" altLang="en-US" baseline="0" dirty="0" smtClean="0">
                <a:latin typeface="Arial" pitchFamily="34" charset="0"/>
                <a:ea typeface="ヒラギノ角ゴ Pro W3"/>
                <a:cs typeface="ヒラギノ角ゴ Pro W3"/>
              </a:rPr>
              <a:t>If completing this activity in a 60 min session, it is not likely can’t that you can do the T/P/S.  If 75-90 min, you would have time to do this.</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If doing T/P/S could be nice to have this slide content as one of the handouts. </a:t>
            </a:r>
          </a:p>
          <a:p>
            <a:r>
              <a:rPr lang="en-US" altLang="en-US" baseline="0" dirty="0" smtClean="0">
                <a:latin typeface="Arial" pitchFamily="34" charset="0"/>
                <a:ea typeface="ヒラギノ角ゴ Pro W3"/>
                <a:cs typeface="ヒラギノ角ゴ Pro W3"/>
              </a:rPr>
              <a:t> </a:t>
            </a:r>
          </a:p>
          <a:p>
            <a:r>
              <a:rPr lang="en-US" altLang="en-US" baseline="0" dirty="0" smtClean="0">
                <a:latin typeface="Arial" pitchFamily="34" charset="0"/>
                <a:ea typeface="ヒラギノ角ゴ Pro W3"/>
                <a:cs typeface="ヒラギノ角ゴ Pro W3"/>
              </a:rPr>
              <a:t>Estrogen levels need to be availed as a top contender to predict a pending ovulation event (which provides RE’s enough time to encourage mating events) and that we need to use a molecular technique like the ELISA to qualify and quantify these levels.  </a:t>
            </a:r>
          </a:p>
          <a:p>
            <a:endParaRPr lang="en-US" altLang="en-US" baseline="0" dirty="0" smtClean="0">
              <a:latin typeface="Arial" pitchFamily="34" charset="0"/>
              <a:ea typeface="ヒラギノ角ゴ Pro W3"/>
              <a:cs typeface="ヒラギノ角ゴ Pro W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itchFamily="34" charset="0"/>
                <a:ea typeface="ヒラギノ角ゴ Pro W3"/>
                <a:cs typeface="ヒラギノ角ゴ Pro W3"/>
              </a:rPr>
              <a:t>Could do T/P/S on the table content (positioned beneath the graph above), have audience discuss hypotheses, then show the graph and ask them to refine choices to just one hormone to test.</a:t>
            </a:r>
            <a:endParaRPr lang="en-US" altLang="en-US" dirty="0" smtClean="0">
              <a:latin typeface="Arial" pitchFamily="34" charset="0"/>
              <a:ea typeface="ヒラギノ角ゴ Pro W3"/>
              <a:cs typeface="ヒラギノ角ゴ Pro W3"/>
            </a:endParaRPr>
          </a:p>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ea typeface="ヒラギノ角ゴ Pro W3"/>
                <a:cs typeface="ヒラギノ角ゴ Pro W3"/>
              </a:rPr>
              <a:t>Notes to come</a:t>
            </a: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Show hyperlinked video. </a:t>
            </a:r>
          </a:p>
          <a:p>
            <a:r>
              <a:rPr lang="en-US" altLang="en-US" dirty="0" smtClean="0">
                <a:latin typeface="Arial" pitchFamily="34" charset="0"/>
                <a:ea typeface="ヒラギノ角ゴ Pro W3"/>
                <a:cs typeface="ヒラギノ角ゴ Pro W3"/>
              </a:rPr>
              <a:t>Point</a:t>
            </a:r>
            <a:r>
              <a:rPr lang="en-US" altLang="en-US" baseline="0" dirty="0" smtClean="0">
                <a:latin typeface="Arial" pitchFamily="34" charset="0"/>
                <a:ea typeface="ヒラギノ角ゴ Pro W3"/>
                <a:cs typeface="ヒラギノ角ゴ Pro W3"/>
              </a:rPr>
              <a:t> out that this can presented in class or a homework assignment for students to understand the technique or can be executed during day 1 of this investigation as outlined in the manual (Investigation #1) </a:t>
            </a:r>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ea typeface="ヒラギノ角ゴ Pro W3"/>
                <a:cs typeface="ヒラギノ角ゴ Pro W3"/>
              </a:rPr>
              <a:t>In the kit, students test 4 panda samples. The sample pool was reduced to accommodate time constraints here. </a:t>
            </a: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Review</a:t>
            </a:r>
            <a:r>
              <a:rPr lang="en-US" altLang="en-US" baseline="0" dirty="0" smtClean="0">
                <a:latin typeface="Arial" pitchFamily="34" charset="0"/>
                <a:ea typeface="ヒラギノ角ゴ Pro W3"/>
                <a:cs typeface="ヒラギノ角ゴ Pro W3"/>
              </a:rPr>
              <a:t> materials in front of audience </a:t>
            </a:r>
          </a:p>
          <a:p>
            <a:r>
              <a:rPr lang="en-US" altLang="en-US" baseline="0" dirty="0" smtClean="0">
                <a:latin typeface="Arial" pitchFamily="34" charset="0"/>
                <a:ea typeface="ヒラギノ角ゴ Pro W3"/>
                <a:cs typeface="ヒラギノ角ゴ Pro W3"/>
              </a:rPr>
              <a:t>Fixed volume and tips </a:t>
            </a:r>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pPr>
                <a:defRPr/>
              </a:pPr>
              <a:t>3</a:t>
            </a:fld>
            <a:endParaRPr lang="en-US"/>
          </a:p>
        </p:txBody>
      </p:sp>
    </p:spTree>
    <p:extLst>
      <p:ext uri="{BB962C8B-B14F-4D97-AF65-F5344CB8AC3E}">
        <p14:creationId xmlns:p14="http://schemas.microsoft.com/office/powerpoint/2010/main" val="323763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kit is using real antigens and real antibodies. </a:t>
            </a:r>
          </a:p>
          <a:p>
            <a:r>
              <a:rPr lang="en-US" baseline="0" dirty="0" smtClean="0"/>
              <a:t>Chicken Gamma Globulin can easily be found in egg whites</a:t>
            </a:r>
          </a:p>
          <a:p>
            <a:r>
              <a:rPr lang="en-US" baseline="0" dirty="0" smtClean="0"/>
              <a:t>To get a primary antibody most labs use to inject an animal like a rabbit with the antigen and then collect its plasma and filter out the </a:t>
            </a:r>
            <a:r>
              <a:rPr lang="en-US" baseline="0" dirty="0" err="1" smtClean="0"/>
              <a:t>anitibodies</a:t>
            </a:r>
            <a:r>
              <a:rPr lang="en-US" baseline="0" dirty="0" smtClean="0"/>
              <a:t>. Most contemporary antibodies are now made by hybridizing a cancer like cell with a plasma cell producing the antibodies so that you can continue to grow them in the lab without an animal.</a:t>
            </a:r>
          </a:p>
          <a:p>
            <a:r>
              <a:rPr lang="en-US" baseline="0" dirty="0" smtClean="0"/>
              <a:t>Secondary antibody – could be made by injecting the constant domains of different animals antibodies and then taking the collected antibodies and covalently attaching an enzyme </a:t>
            </a:r>
            <a:r>
              <a:rPr lang="en-US" baseline="0" smtClean="0"/>
              <a:t>to them. </a:t>
            </a:r>
            <a:endParaRPr lang="en-US"/>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pPr>
                <a:defRPr/>
              </a:pPr>
              <a:t>28</a:t>
            </a:fld>
            <a:endParaRPr lang="en-US"/>
          </a:p>
        </p:txBody>
      </p:sp>
    </p:spTree>
    <p:extLst>
      <p:ext uri="{BB962C8B-B14F-4D97-AF65-F5344CB8AC3E}">
        <p14:creationId xmlns:p14="http://schemas.microsoft.com/office/powerpoint/2010/main" val="237517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Provide</a:t>
            </a:r>
            <a:r>
              <a:rPr lang="en-US" altLang="en-US" baseline="0" dirty="0" smtClean="0">
                <a:latin typeface="Arial" pitchFamily="34" charset="0"/>
                <a:ea typeface="ヒラギノ角ゴ Pro W3"/>
                <a:cs typeface="ヒラギノ角ゴ Pro W3"/>
              </a:rPr>
              <a:t> time for the audience to share out their models</a:t>
            </a:r>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t>
            </a:r>
            <a:r>
              <a:rPr lang="en-US" dirty="0" err="1" smtClean="0"/>
              <a:t>ul</a:t>
            </a:r>
            <a:r>
              <a:rPr lang="en-US" dirty="0" smtClean="0"/>
              <a:t> to micro </a:t>
            </a:r>
          </a:p>
          <a:p>
            <a:r>
              <a:rPr lang="en-US" dirty="0" smtClean="0"/>
              <a:t>All washes will be done with </a:t>
            </a:r>
            <a:r>
              <a:rPr lang="en-US" dirty="0" err="1" smtClean="0"/>
              <a:t>dptp</a:t>
            </a:r>
            <a:endParaRPr lang="en-US" dirty="0"/>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pPr>
                <a:defRPr/>
              </a:pPr>
              <a:t>30</a:t>
            </a:fld>
            <a:endParaRPr lang="en-US"/>
          </a:p>
        </p:txBody>
      </p:sp>
    </p:spTree>
    <p:extLst>
      <p:ext uri="{BB962C8B-B14F-4D97-AF65-F5344CB8AC3E}">
        <p14:creationId xmlns:p14="http://schemas.microsoft.com/office/powerpoint/2010/main" val="3842028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 a very good opportunity to develop an understanding</a:t>
            </a:r>
            <a:r>
              <a:rPr lang="en-US" baseline="0" dirty="0" smtClean="0"/>
              <a:t> of immunological responses in mammals. The science of immune responses could justifiably get a little more intense here.</a:t>
            </a:r>
          </a:p>
          <a:p>
            <a:endParaRPr lang="en-US" baseline="0" dirty="0" smtClean="0"/>
          </a:p>
          <a:p>
            <a:r>
              <a:rPr lang="en-US" baseline="0" dirty="0" smtClean="0"/>
              <a:t>Synopsis: Students read a case study about a conspiracy of lemurs in Madagascar who have been behaving oddly (lethargy), severely dehydrated and have elevated body temperatures. Three members of this critically endangered species are collected to determine if disease (agent) is the culprit of the lemurs behavior. Students use their understanding of ELISA tests to hypothesize about which ELISA type might be best to target a potential agent and analyze fictional test results of a rabies ELISA.  </a:t>
            </a:r>
          </a:p>
          <a:p>
            <a:endParaRPr lang="en-US" baseline="0" dirty="0" smtClean="0"/>
          </a:p>
          <a:p>
            <a:r>
              <a:rPr lang="en-US" baseline="0" dirty="0" smtClean="0"/>
              <a:t>A video or mini lesson can be used to explain how a host of immune responses work in mammals to produce some of the symptoms (fever and lethargy) experienced by the lemurs as well as the potential biological products to test (</a:t>
            </a:r>
            <a:r>
              <a:rPr lang="en-US" baseline="0" dirty="0" err="1" smtClean="0"/>
              <a:t>eg</a:t>
            </a:r>
            <a:r>
              <a:rPr lang="en-US" baseline="0" dirty="0" smtClean="0"/>
              <a:t>. Antibodies or infectious agent) for their proposed ELISAs.  </a:t>
            </a:r>
            <a:endParaRPr lang="en-US" dirty="0"/>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pPr>
                <a:defRPr/>
              </a:pPr>
              <a:t>31</a:t>
            </a:fld>
            <a:endParaRPr lang="en-US"/>
          </a:p>
        </p:txBody>
      </p:sp>
    </p:spTree>
    <p:extLst>
      <p:ext uri="{BB962C8B-B14F-4D97-AF65-F5344CB8AC3E}">
        <p14:creationId xmlns:p14="http://schemas.microsoft.com/office/powerpoint/2010/main" val="1975859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975859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F0D097-4322-4F95-A542-4455D6449DAF}" type="slidenum">
              <a:rPr lang="en-US" smtClean="0"/>
              <a:pPr>
                <a:defRPr/>
              </a:pPr>
              <a:t>36</a:t>
            </a:fld>
            <a:endParaRPr lang="en-US"/>
          </a:p>
        </p:txBody>
      </p:sp>
    </p:spTree>
    <p:extLst>
      <p:ext uri="{BB962C8B-B14F-4D97-AF65-F5344CB8AC3E}">
        <p14:creationId xmlns:p14="http://schemas.microsoft.com/office/powerpoint/2010/main" val="348402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BBB747F2-FB3C-44D2-976C-D53C878E1A7D}" type="slidenum">
              <a:rPr lang="en-US" smtClean="0">
                <a:solidFill>
                  <a:prstClr val="black"/>
                </a:solidFill>
              </a:rPr>
              <a:pPr>
                <a:defRPr/>
              </a:pPr>
              <a:t>39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3CF3C295-824D-41BE-BDF0-D0F79FDA51D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Observe</a:t>
            </a:r>
            <a:r>
              <a:rPr lang="en-US" altLang="en-US" baseline="0" dirty="0" smtClean="0">
                <a:latin typeface="Arial" pitchFamily="34" charset="0"/>
                <a:ea typeface="ヒラギノ角ゴ Pro W3"/>
                <a:cs typeface="ヒラギノ角ゴ Pro W3"/>
              </a:rPr>
              <a:t> Image </a:t>
            </a:r>
            <a:r>
              <a:rPr lang="en-US" altLang="en-US" dirty="0" smtClean="0">
                <a:latin typeface="Arial" pitchFamily="34" charset="0"/>
                <a:ea typeface="ヒラギノ角ゴ Pro W3"/>
                <a:cs typeface="ヒラギノ角ゴ Pro W3"/>
              </a:rPr>
              <a:t> </a:t>
            </a:r>
          </a:p>
          <a:p>
            <a:r>
              <a:rPr lang="en-US" altLang="en-US" dirty="0" smtClean="0">
                <a:latin typeface="Arial" pitchFamily="34" charset="0"/>
                <a:ea typeface="ヒラギノ角ゴ Pro W3"/>
                <a:cs typeface="ヒラギノ角ゴ Pro W3"/>
              </a:rPr>
              <a:t>What story</a:t>
            </a:r>
            <a:r>
              <a:rPr lang="en-US" altLang="en-US" baseline="0" dirty="0" smtClean="0">
                <a:latin typeface="Arial" pitchFamily="34" charset="0"/>
                <a:ea typeface="ヒラギノ角ゴ Pro W3"/>
                <a:cs typeface="ヒラギノ角ゴ Pro W3"/>
              </a:rPr>
              <a:t> do you think that this image tells? What sort of inferences would you draw regarding human interactions with giant pandas? What potential claims would you make regarding giant panda populations?</a:t>
            </a:r>
          </a:p>
        </p:txBody>
      </p:sp>
      <p:sp>
        <p:nvSpPr>
          <p:cNvPr id="4" name="Slide Number Placeholder 3"/>
          <p:cNvSpPr>
            <a:spLocks noGrp="1"/>
          </p:cNvSpPr>
          <p:nvPr>
            <p:ph type="sldNum" sz="quarter" idx="5"/>
          </p:nvPr>
        </p:nvSpPr>
        <p:spPr/>
        <p:txBody>
          <a:bodyPr/>
          <a:lstStyle/>
          <a:p>
            <a:pPr>
              <a:defRPr/>
            </a:pPr>
            <a:fld id="{FD008BAE-55C5-4BA3-A42A-31D9F2D9945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ea typeface="ヒラギノ角ゴ Pro W3"/>
                <a:cs typeface="ヒラギノ角ゴ Pro W3"/>
              </a:rPr>
              <a:t>Scientific name means black and white cat foot.  </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Though classified as herbivorous, they don’t possess proper anatomical nor chemical machinery to efficiently digest bamboo. It is a plentiful resource that has made it a practical food option of choice. This leads to inefficient processing of nutrients and requires frequent feeds,  (20-40 </a:t>
            </a:r>
            <a:r>
              <a:rPr lang="en-US" altLang="en-US" baseline="0" dirty="0" err="1" smtClean="0">
                <a:latin typeface="Arial" pitchFamily="34" charset="0"/>
                <a:ea typeface="ヒラギノ角ゴ Pro W3"/>
                <a:cs typeface="ヒラギノ角ゴ Pro W3"/>
              </a:rPr>
              <a:t>lbs</a:t>
            </a:r>
            <a:r>
              <a:rPr lang="en-US" altLang="en-US" baseline="0" dirty="0" smtClean="0">
                <a:latin typeface="Arial" pitchFamily="34" charset="0"/>
                <a:ea typeface="ヒラギノ角ゴ Pro W3"/>
                <a:cs typeface="ヒラギノ角ゴ Pro W3"/>
              </a:rPr>
              <a:t> of bamboo per day roughly 13% of their weight). </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An Umbrella Species is a wide ranging species who’s habitat requirements reflect those of many in its ecological community. </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A Keystone Species is a species that has a disproportionately large effect on its environment relative to its abundance. This species maintains the character of its ecosystem by keeping its prey in check to a point where it consequently minimizes the potential devastation of critical organisms in several trophic levels below it. It is analogous to the keystone in an arch. That is, it sustains the least amount of pressure in the structure, but the arch would collapse without it. </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 </a:t>
            </a:r>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FD008BAE-55C5-4BA3-A42A-31D9F2D9945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ea typeface="ヒラギノ角ゴ Pro W3"/>
                <a:cs typeface="ヒラギノ角ゴ Pro W3"/>
              </a:rPr>
              <a:t>Based on some of the background information (previous slide), w</a:t>
            </a:r>
            <a:r>
              <a:rPr lang="en-US" altLang="en-US" dirty="0" smtClean="0">
                <a:latin typeface="Arial" pitchFamily="34" charset="0"/>
                <a:ea typeface="ヒラギノ角ゴ Pro W3"/>
                <a:cs typeface="ヒラギノ角ゴ Pro W3"/>
              </a:rPr>
              <a:t>hat story</a:t>
            </a:r>
            <a:r>
              <a:rPr lang="en-US" altLang="en-US" baseline="0" dirty="0" smtClean="0">
                <a:latin typeface="Arial" pitchFamily="34" charset="0"/>
                <a:ea typeface="ヒラギノ角ゴ Pro W3"/>
                <a:cs typeface="ヒラギノ角ゴ Pro W3"/>
              </a:rPr>
              <a:t> do you think that this image tells now? What sort of claims or inferences would you make, draw or revise regarding giant panda populations and human interactions? What facts drove the revision of your story, claims and/or inferences?</a:t>
            </a: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For example:</a:t>
            </a:r>
          </a:p>
          <a:p>
            <a:r>
              <a:rPr lang="en-US" altLang="en-US" baseline="0" dirty="0" smtClean="0">
                <a:latin typeface="Arial" pitchFamily="34" charset="0"/>
                <a:ea typeface="ヒラギノ角ゴ Pro W3"/>
                <a:cs typeface="ヒラギノ角ゴ Pro W3"/>
              </a:rPr>
              <a:t>   Initial Inference or Claim: Humans help to care for or raise Giant Panda’s young to minimize cub death rate. </a:t>
            </a:r>
          </a:p>
          <a:p>
            <a:r>
              <a:rPr lang="en-US" altLang="en-US" baseline="0" dirty="0" smtClean="0">
                <a:latin typeface="Arial" pitchFamily="34" charset="0"/>
                <a:ea typeface="ヒラギノ角ゴ Pro W3"/>
                <a:cs typeface="ヒラギノ角ゴ Pro W3"/>
              </a:rPr>
              <a:t>   Modified Inference or Claim: Humans bring Giant Pandas into captivity and help with raising their young to prevent them from entering or reentering an endangered species status. </a:t>
            </a:r>
          </a:p>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FD008BAE-55C5-4BA3-A42A-31D9F2D99457}"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Discuss</a:t>
            </a:r>
            <a:r>
              <a:rPr lang="en-US" altLang="en-US" baseline="0" dirty="0" smtClean="0">
                <a:latin typeface="Arial" pitchFamily="34" charset="0"/>
                <a:ea typeface="ヒラギノ角ゴ Pro W3"/>
                <a:cs typeface="ヒラギノ角ゴ Pro W3"/>
              </a:rPr>
              <a:t> how the reduction of habitat impacts availability of food, migration routes and ability to expand populations. Potentially discuss what the panda’s status as an umbrella or keystone species implies about the other losses that may be suffered by the ecological community that it thrives in.  </a:t>
            </a:r>
            <a:endParaRPr lang="en-US" alt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FD008BAE-55C5-4BA3-A42A-31D9F2D99457}"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The level of genetic</a:t>
            </a:r>
            <a:r>
              <a:rPr lang="en-US" altLang="en-US" baseline="0" dirty="0" smtClean="0">
                <a:latin typeface="Arial" pitchFamily="34" charset="0"/>
                <a:ea typeface="ヒラギノ角ゴ Pro W3"/>
                <a:cs typeface="ヒラギノ角ゴ Pro W3"/>
              </a:rPr>
              <a:t> d</a:t>
            </a:r>
            <a:r>
              <a:rPr lang="en-US" altLang="en-US" dirty="0" smtClean="0">
                <a:latin typeface="Arial" pitchFamily="34" charset="0"/>
                <a:ea typeface="ヒラギノ角ゴ Pro W3"/>
                <a:cs typeface="ヒラギノ角ゴ Pro W3"/>
              </a:rPr>
              <a:t>iversity of</a:t>
            </a:r>
            <a:r>
              <a:rPr lang="en-US" altLang="en-US" baseline="0" dirty="0" smtClean="0">
                <a:latin typeface="Arial" pitchFamily="34" charset="0"/>
                <a:ea typeface="ヒラギノ角ゴ Pro W3"/>
                <a:cs typeface="ヒラギノ角ゴ Pro W3"/>
              </a:rPr>
              <a:t> giant panda populations in the wild, and consequently census data is determined by DNA analysis of Panda Poo or Scant Studies. </a:t>
            </a:r>
          </a:p>
          <a:p>
            <a:r>
              <a:rPr lang="en-US" altLang="en-US" dirty="0" smtClean="0">
                <a:latin typeface="Arial" pitchFamily="34" charset="0"/>
                <a:ea typeface="ヒラギノ角ゴ Pro W3"/>
                <a:cs typeface="ヒラギノ角ゴ Pro W3"/>
              </a:rPr>
              <a:t>What are the potential genetic and evolutionary consequences of habitat destruction and panda population decline?</a:t>
            </a:r>
          </a:p>
          <a:p>
            <a:endParaRPr lang="en-US" altLang="en-US" dirty="0" smtClean="0">
              <a:latin typeface="Arial" pitchFamily="34" charset="0"/>
              <a:ea typeface="ヒラギノ角ゴ Pro W3"/>
              <a:cs typeface="ヒラギノ角ゴ Pro W3"/>
            </a:endParaRPr>
          </a:p>
          <a:p>
            <a:r>
              <a:rPr lang="en-US" altLang="en-US" dirty="0" smtClean="0">
                <a:latin typeface="Arial" pitchFamily="34" charset="0"/>
                <a:ea typeface="ヒラギノ角ゴ Pro W3"/>
                <a:cs typeface="ヒラギノ角ゴ Pro W3"/>
              </a:rPr>
              <a:t>Bottleneck</a:t>
            </a:r>
            <a:r>
              <a:rPr lang="en-US" altLang="en-US" baseline="0" dirty="0" smtClean="0">
                <a:latin typeface="Arial" pitchFamily="34" charset="0"/>
                <a:ea typeface="ヒラギノ角ゴ Pro W3"/>
                <a:cs typeface="ヒラギノ角ゴ Pro W3"/>
              </a:rPr>
              <a:t> event: A population bottleneck (or genetic bottleneck) is a sharp reduction in the size of a population due to environmental events (such as earthquakes, floods, fires, disease, or droughts) or human activities (such as genocide)</a:t>
            </a:r>
            <a:endParaRPr lang="en-US" altLang="en-US" dirty="0" smtClean="0">
              <a:latin typeface="Arial" pitchFamily="34" charset="0"/>
              <a:ea typeface="ヒラギノ角ゴ Pro W3"/>
              <a:cs typeface="ヒラギノ角ゴ Pro W3"/>
            </a:endParaRP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Deforestation (1960) – In response to great population growth, panda habitats were diminished by loggers and peasants.</a:t>
            </a:r>
          </a:p>
          <a:p>
            <a:r>
              <a:rPr lang="en-US" altLang="en-US" baseline="0" dirty="0" smtClean="0">
                <a:latin typeface="Arial" pitchFamily="34" charset="0"/>
                <a:ea typeface="ヒラギノ角ゴ Pro W3"/>
                <a:cs typeface="ヒラギノ角ゴ Pro W3"/>
              </a:rPr>
              <a:t>Bamboo Die Off Event (1983)- One threat that pandas face is natural: sporadic bamboo die-offs which occur every 40 to 120 years. Sometimes, for reasons yet not well understood, bamboo shoots, flower, seed and then die en masse. This can occur within vast growing regions in one fell swoop. </a:t>
            </a:r>
          </a:p>
          <a:p>
            <a:endParaRPr lang="en-US" altLang="en-US" baseline="0" dirty="0" smtClean="0">
              <a:latin typeface="Arial" pitchFamily="34" charset="0"/>
              <a:ea typeface="ヒラギノ角ゴ Pro W3"/>
              <a:cs typeface="ヒラギノ角ゴ Pro W3"/>
            </a:endParaRPr>
          </a:p>
          <a:p>
            <a:endParaRPr lang="en-US" altLang="en-US" baseline="0" dirty="0" smtClean="0">
              <a:latin typeface="Arial" pitchFamily="34" charset="0"/>
              <a:ea typeface="ヒラギノ角ゴ Pro W3"/>
              <a:cs typeface="ヒラギノ角ゴ Pro W3"/>
            </a:endParaRPr>
          </a:p>
          <a:p>
            <a:r>
              <a:rPr lang="en-US" altLang="en-US" baseline="0" dirty="0" smtClean="0">
                <a:latin typeface="Arial" pitchFamily="34" charset="0"/>
                <a:ea typeface="ヒラギノ角ゴ Pro W3"/>
                <a:cs typeface="ヒラギノ角ゴ Pro W3"/>
              </a:rPr>
              <a:t>Potential follow up questions:</a:t>
            </a:r>
          </a:p>
          <a:p>
            <a:r>
              <a:rPr lang="en-US" altLang="en-US" sz="1200" b="1" kern="1200" dirty="0" smtClean="0">
                <a:solidFill>
                  <a:schemeClr val="tx1"/>
                </a:solidFill>
                <a:latin typeface="Arial" charset="0"/>
                <a:ea typeface="MS PGothic" pitchFamily="34" charset="-128"/>
                <a:cs typeface="+mn-cs"/>
              </a:rPr>
              <a:t>What</a:t>
            </a:r>
            <a:r>
              <a:rPr lang="en-US" altLang="en-US" sz="1200" b="1" kern="1200" baseline="0" dirty="0" smtClean="0">
                <a:solidFill>
                  <a:schemeClr val="tx1"/>
                </a:solidFill>
                <a:latin typeface="Arial" charset="0"/>
                <a:ea typeface="MS PGothic" pitchFamily="34" charset="-128"/>
                <a:cs typeface="+mn-cs"/>
              </a:rPr>
              <a:t> is the i</a:t>
            </a:r>
            <a:r>
              <a:rPr lang="en-US" altLang="en-US" sz="1200" b="1" kern="1200" dirty="0" smtClean="0">
                <a:solidFill>
                  <a:schemeClr val="tx1"/>
                </a:solidFill>
                <a:latin typeface="Arial" charset="0"/>
                <a:ea typeface="MS PGothic" pitchFamily="34" charset="-128"/>
                <a:cs typeface="+mn-cs"/>
              </a:rPr>
              <a:t>mpact on the population’s growth</a:t>
            </a:r>
            <a:r>
              <a:rPr lang="en-US" altLang="en-US" sz="1200" b="1" kern="1200" baseline="0" dirty="0" smtClean="0">
                <a:solidFill>
                  <a:schemeClr val="tx1"/>
                </a:solidFill>
                <a:latin typeface="Arial" charset="0"/>
                <a:ea typeface="MS PGothic" pitchFamily="34" charset="-128"/>
                <a:cs typeface="+mn-cs"/>
              </a:rPr>
              <a:t> and g</a:t>
            </a:r>
            <a:r>
              <a:rPr lang="en-US" altLang="en-US" sz="1200" b="1" kern="1200" dirty="0" smtClean="0">
                <a:solidFill>
                  <a:schemeClr val="tx1"/>
                </a:solidFill>
                <a:latin typeface="Arial" charset="0"/>
                <a:ea typeface="MS PGothic" pitchFamily="34" charset="-128"/>
                <a:cs typeface="+mn-cs"/>
              </a:rPr>
              <a:t>enetic diversity?</a:t>
            </a:r>
          </a:p>
          <a:p>
            <a:r>
              <a:rPr lang="en-US" altLang="en-US" sz="1200" b="1" kern="1200" dirty="0" smtClean="0">
                <a:solidFill>
                  <a:schemeClr val="tx1"/>
                </a:solidFill>
                <a:latin typeface="Arial" charset="0"/>
                <a:ea typeface="MS PGothic" pitchFamily="34" charset="-128"/>
                <a:cs typeface="+mn-cs"/>
              </a:rPr>
              <a:t>What might be</a:t>
            </a:r>
            <a:r>
              <a:rPr lang="en-US" altLang="en-US" sz="1200" b="1" kern="1200" baseline="0" dirty="0" smtClean="0">
                <a:solidFill>
                  <a:schemeClr val="tx1"/>
                </a:solidFill>
                <a:latin typeface="Arial" charset="0"/>
                <a:ea typeface="MS PGothic" pitchFamily="34" charset="-128"/>
                <a:cs typeface="+mn-cs"/>
              </a:rPr>
              <a:t> the potential impact on to those organisms that have similar living requirements (under the panda’s umbrella) of the Giant Panda?</a:t>
            </a:r>
          </a:p>
          <a:p>
            <a:r>
              <a:rPr lang="en-US" altLang="en-US" sz="1200" b="1" kern="1200" baseline="0" dirty="0" smtClean="0">
                <a:solidFill>
                  <a:schemeClr val="tx1"/>
                </a:solidFill>
                <a:latin typeface="Arial" charset="0"/>
                <a:ea typeface="MS PGothic" pitchFamily="34" charset="-128"/>
                <a:cs typeface="+mn-cs"/>
              </a:rPr>
              <a:t>What is the consequential impact on the panda’s ecosystem?</a:t>
            </a:r>
            <a:r>
              <a:rPr lang="en-US" altLang="en-US" sz="1200" b="1" kern="1200" dirty="0" smtClean="0">
                <a:solidFill>
                  <a:schemeClr val="tx1"/>
                </a:solidFill>
                <a:latin typeface="Arial" charset="0"/>
                <a:ea typeface="MS PGothic" pitchFamily="34" charset="-128"/>
                <a:cs typeface="+mn-cs"/>
              </a:rPr>
              <a:t/>
            </a:r>
            <a:br>
              <a:rPr lang="en-US" altLang="en-US" sz="1200" b="1" kern="1200" dirty="0" smtClean="0">
                <a:solidFill>
                  <a:schemeClr val="tx1"/>
                </a:solidFill>
                <a:latin typeface="Arial" charset="0"/>
                <a:ea typeface="MS PGothic" pitchFamily="34" charset="-128"/>
                <a:cs typeface="+mn-cs"/>
              </a:rPr>
            </a:br>
            <a:r>
              <a:rPr lang="en-US" altLang="en-US" sz="1200" b="1" kern="1200" dirty="0" smtClean="0">
                <a:solidFill>
                  <a:schemeClr val="tx1"/>
                </a:solidFill>
                <a:latin typeface="Arial" charset="0"/>
                <a:ea typeface="MS PGothic" pitchFamily="34" charset="-128"/>
                <a:cs typeface="+mn-cs"/>
              </a:rPr>
              <a:t>How can human intervention aid in restoring population numbers, genetic diversity and ecological harmony within these populations &amp; their habitats?</a:t>
            </a:r>
            <a:br>
              <a:rPr lang="en-US" altLang="en-US" sz="1200" b="1" kern="1200" dirty="0" smtClean="0">
                <a:solidFill>
                  <a:schemeClr val="tx1"/>
                </a:solidFill>
                <a:latin typeface="Arial" charset="0"/>
                <a:ea typeface="MS PGothic" pitchFamily="34" charset="-128"/>
                <a:cs typeface="+mn-cs"/>
              </a:rPr>
            </a:br>
            <a:endParaRPr lang="en-US" altLang="en-US" baseline="0" dirty="0" smtClean="0">
              <a:latin typeface="Arial" pitchFamily="34" charset="0"/>
              <a:ea typeface="ヒラギノ角ゴ Pro W3"/>
              <a:cs typeface="ヒラギノ角ゴ Pro W3"/>
            </a:endParaRPr>
          </a:p>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a:cs typeface="ヒラギノ角ゴ Pro W3"/>
              </a:rPr>
              <a:t>Prong 2- raise brief</a:t>
            </a:r>
            <a:r>
              <a:rPr lang="en-US" altLang="en-US" baseline="0" dirty="0" smtClean="0">
                <a:latin typeface="Arial" pitchFamily="34" charset="0"/>
                <a:ea typeface="ヒラギノ角ゴ Pro W3"/>
                <a:cs typeface="ヒラギノ角ゴ Pro W3"/>
              </a:rPr>
              <a:t> discussion about techniques including ELISA</a:t>
            </a:r>
          </a:p>
          <a:p>
            <a:endParaRPr lang="en-US" altLang="en-US" baseline="0"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471EF1D7-01AA-49EA-A1AB-BCE43CE28435}"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295400"/>
            <a:ext cx="7772400" cy="1143000"/>
          </a:xfrm>
        </p:spPr>
        <p:txBody>
          <a:bodyPr/>
          <a:lstStyle>
            <a:lvl1pPr algn="r">
              <a:defRPr sz="36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143000" y="2133600"/>
            <a:ext cx="7772400" cy="457200"/>
          </a:xfrm>
        </p:spPr>
        <p:txBody>
          <a:bodyPr/>
          <a:lstStyle>
            <a:lvl1pPr marL="0" indent="0" algn="r">
              <a:buFont typeface="Wingdings" pitchFamily="2" charset="2"/>
              <a:buNone/>
              <a:defRPr sz="2000" b="1">
                <a:solidFill>
                  <a:srgbClr val="079500"/>
                </a:solidFill>
              </a:defRPr>
            </a:lvl1pPr>
          </a:lstStyle>
          <a:p>
            <a:pPr lvl="0"/>
            <a:r>
              <a:rPr lang="en-US" noProof="0" smtClean="0"/>
              <a:t>Click to edit Master subtitle style</a:t>
            </a:r>
          </a:p>
        </p:txBody>
      </p:sp>
    </p:spTree>
    <p:extLst>
      <p:ext uri="{BB962C8B-B14F-4D97-AF65-F5344CB8AC3E}">
        <p14:creationId xmlns:p14="http://schemas.microsoft.com/office/powerpoint/2010/main" val="270639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80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22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295400"/>
            <a:ext cx="7772400" cy="1143000"/>
          </a:xfrm>
        </p:spPr>
        <p:txBody>
          <a:bodyPr/>
          <a:lstStyle>
            <a:lvl1pPr algn="r">
              <a:defRPr sz="36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143000" y="2133600"/>
            <a:ext cx="7772400" cy="457200"/>
          </a:xfrm>
        </p:spPr>
        <p:txBody>
          <a:bodyPr/>
          <a:lstStyle>
            <a:lvl1pPr marL="0" indent="0" algn="r">
              <a:buFont typeface="Wingdings" pitchFamily="2" charset="2"/>
              <a:buNone/>
              <a:defRPr sz="2000" b="1">
                <a:solidFill>
                  <a:srgbClr val="079500"/>
                </a:solidFill>
              </a:defRPr>
            </a:lvl1pPr>
          </a:lstStyle>
          <a:p>
            <a:pPr lvl="0"/>
            <a:r>
              <a:rPr lang="en-US" noProof="0" smtClean="0"/>
              <a:t>Click to edit Master subtitle style</a:t>
            </a:r>
          </a:p>
        </p:txBody>
      </p:sp>
    </p:spTree>
    <p:extLst>
      <p:ext uri="{BB962C8B-B14F-4D97-AF65-F5344CB8AC3E}">
        <p14:creationId xmlns:p14="http://schemas.microsoft.com/office/powerpoint/2010/main" val="3748825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7645400" y="266700"/>
            <a:ext cx="107950" cy="825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b="0" smtClean="0">
              <a:solidFill>
                <a:srgbClr val="000000"/>
              </a:solidFill>
            </a:endParaRPr>
          </a:p>
        </p:txBody>
      </p:sp>
      <p:sp>
        <p:nvSpPr>
          <p:cNvPr id="2" name="Title 1"/>
          <p:cNvSpPr>
            <a:spLocks noGrp="1"/>
          </p:cNvSpPr>
          <p:nvPr>
            <p:ph type="title"/>
          </p:nvPr>
        </p:nvSpPr>
        <p:spPr>
          <a:xfrm>
            <a:off x="762000" y="304800"/>
            <a:ext cx="816864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39903293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449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864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46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566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55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569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3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94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934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371600"/>
            <a:ext cx="7772400" cy="4114800"/>
          </a:xfrm>
        </p:spPr>
        <p:txBody>
          <a:bodyPr/>
          <a:lstStyle/>
          <a:p>
            <a:endParaRPr lang="en-US"/>
          </a:p>
        </p:txBody>
      </p:sp>
    </p:spTree>
    <p:extLst>
      <p:ext uri="{BB962C8B-B14F-4D97-AF65-F5344CB8AC3E}">
        <p14:creationId xmlns:p14="http://schemas.microsoft.com/office/powerpoint/2010/main" val="212321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2257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295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803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989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8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197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679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3716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8"/>
          <p:cNvSpPr txBox="1">
            <a:spLocks noChangeArrowheads="1"/>
          </p:cNvSpPr>
          <p:nvPr/>
        </p:nvSpPr>
        <p:spPr bwMode="auto">
          <a:xfrm>
            <a:off x="838200" y="6400800"/>
            <a:ext cx="4016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a:solidFill>
                  <a:schemeClr val="tx1"/>
                </a:solidFill>
                <a:latin typeface="Arial" charset="0"/>
                <a:ea typeface="MS PGothic" pitchFamily="34" charset="-128"/>
              </a:defRPr>
            </a:lvl1pPr>
            <a:lvl2pPr marL="742950" indent="-285750">
              <a:defRPr sz="1600" b="1">
                <a:solidFill>
                  <a:schemeClr val="tx1"/>
                </a:solidFill>
                <a:latin typeface="Arial" charset="0"/>
                <a:ea typeface="MS PGothic" pitchFamily="34" charset="-128"/>
              </a:defRPr>
            </a:lvl2pPr>
            <a:lvl3pPr marL="1143000" indent="-228600">
              <a:defRPr sz="1600" b="1">
                <a:solidFill>
                  <a:schemeClr val="tx1"/>
                </a:solidFill>
                <a:latin typeface="Arial" charset="0"/>
                <a:ea typeface="MS PGothic" pitchFamily="34" charset="-128"/>
              </a:defRPr>
            </a:lvl3pPr>
            <a:lvl4pPr marL="1600200" indent="-228600">
              <a:defRPr sz="1600" b="1">
                <a:solidFill>
                  <a:schemeClr val="tx1"/>
                </a:solidFill>
                <a:latin typeface="Arial" charset="0"/>
                <a:ea typeface="MS PGothic" pitchFamily="34" charset="-128"/>
              </a:defRPr>
            </a:lvl4pPr>
            <a:lvl5pPr marL="2057400" indent="-228600">
              <a:defRPr sz="1600" b="1">
                <a:solidFill>
                  <a:schemeClr val="tx1"/>
                </a:solidFill>
                <a:latin typeface="Arial"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charset="0"/>
                <a:ea typeface="MS PGothic" pitchFamily="34" charset="-128"/>
              </a:defRPr>
            </a:lvl9pPr>
          </a:lstStyle>
          <a:p>
            <a:pPr>
              <a:spcBef>
                <a:spcPct val="50000"/>
              </a:spcBef>
              <a:defRPr/>
            </a:pPr>
            <a:endParaRPr lang="en-US" sz="2400" b="0" smtClean="0"/>
          </a:p>
        </p:txBody>
      </p:sp>
      <p:sp>
        <p:nvSpPr>
          <p:cNvPr id="1029" name="Rectangle 9"/>
          <p:cNvSpPr>
            <a:spLocks noChangeArrowheads="1"/>
          </p:cNvSpPr>
          <p:nvPr/>
        </p:nvSpPr>
        <p:spPr bwMode="auto">
          <a:xfrm>
            <a:off x="762000" y="6400800"/>
            <a:ext cx="54864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a:solidFill>
                  <a:schemeClr val="tx1"/>
                </a:solidFill>
                <a:latin typeface="Arial" pitchFamily="34" charset="0"/>
                <a:ea typeface="MS PGothic" pitchFamily="34" charset="-128"/>
              </a:defRPr>
            </a:lvl1pPr>
            <a:lvl2pPr marL="742950" indent="-285750">
              <a:defRPr sz="1600" b="1">
                <a:solidFill>
                  <a:schemeClr val="tx1"/>
                </a:solidFill>
                <a:latin typeface="Arial" pitchFamily="34" charset="0"/>
                <a:ea typeface="MS PGothic" pitchFamily="34" charset="-128"/>
              </a:defRPr>
            </a:lvl2pPr>
            <a:lvl3pPr marL="1143000" indent="-228600">
              <a:defRPr sz="1600" b="1">
                <a:solidFill>
                  <a:schemeClr val="tx1"/>
                </a:solidFill>
                <a:latin typeface="Arial" pitchFamily="34" charset="0"/>
                <a:ea typeface="MS PGothic" pitchFamily="34" charset="-128"/>
              </a:defRPr>
            </a:lvl3pPr>
            <a:lvl4pPr marL="1600200" indent="-228600">
              <a:defRPr sz="1600" b="1">
                <a:solidFill>
                  <a:schemeClr val="tx1"/>
                </a:solidFill>
                <a:latin typeface="Arial" pitchFamily="34" charset="0"/>
                <a:ea typeface="MS PGothic" pitchFamily="34" charset="-128"/>
              </a:defRPr>
            </a:lvl4pPr>
            <a:lvl5pPr marL="2057400" indent="-228600">
              <a:defRPr sz="16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defRPr/>
            </a:pPr>
            <a:r>
              <a:rPr lang="en-US" altLang="en-US" sz="1200" b="0" smtClean="0">
                <a:solidFill>
                  <a:schemeClr val="bg2"/>
                </a:solidFill>
              </a:rPr>
              <a:t>Biotechnology Explorer</a:t>
            </a:r>
            <a:r>
              <a:rPr lang="en-US" altLang="en-US" sz="1200" b="0" smtClean="0">
                <a:solidFill>
                  <a:schemeClr val="bg2"/>
                </a:solidFill>
                <a:cs typeface="Arial" pitchFamily="34" charset="0"/>
              </a:rPr>
              <a:t>™</a:t>
            </a:r>
            <a:r>
              <a:rPr lang="en-US" altLang="en-US" sz="1200" b="0" smtClean="0">
                <a:solidFill>
                  <a:schemeClr val="bg2"/>
                </a:solidFill>
              </a:rPr>
              <a:t> |   explorer.bio-rad.com</a:t>
            </a:r>
          </a:p>
        </p:txBody>
      </p:sp>
      <p:sp>
        <p:nvSpPr>
          <p:cNvPr id="1030" name="Rectangle 10"/>
          <p:cNvSpPr>
            <a:spLocks noChangeArrowheads="1"/>
          </p:cNvSpPr>
          <p:nvPr/>
        </p:nvSpPr>
        <p:spPr bwMode="auto">
          <a:xfrm>
            <a:off x="8001000" y="4572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a:solidFill>
                  <a:schemeClr val="tx1"/>
                </a:solidFill>
                <a:latin typeface="Arial" pitchFamily="34" charset="0"/>
                <a:ea typeface="MS PGothic" pitchFamily="34" charset="-128"/>
              </a:defRPr>
            </a:lvl1pPr>
            <a:lvl2pPr marL="742950" indent="-285750">
              <a:defRPr sz="1600" b="1">
                <a:solidFill>
                  <a:schemeClr val="tx1"/>
                </a:solidFill>
                <a:latin typeface="Arial" pitchFamily="34" charset="0"/>
                <a:ea typeface="MS PGothic" pitchFamily="34" charset="-128"/>
              </a:defRPr>
            </a:lvl2pPr>
            <a:lvl3pPr marL="1143000" indent="-228600">
              <a:defRPr sz="1600" b="1">
                <a:solidFill>
                  <a:schemeClr val="tx1"/>
                </a:solidFill>
                <a:latin typeface="Arial" pitchFamily="34" charset="0"/>
                <a:ea typeface="MS PGothic" pitchFamily="34" charset="-128"/>
              </a:defRPr>
            </a:lvl3pPr>
            <a:lvl4pPr marL="1600200" indent="-228600">
              <a:defRPr sz="1600" b="1">
                <a:solidFill>
                  <a:schemeClr val="tx1"/>
                </a:solidFill>
                <a:latin typeface="Arial" pitchFamily="34" charset="0"/>
                <a:ea typeface="MS PGothic" pitchFamily="34" charset="-128"/>
              </a:defRPr>
            </a:lvl4pPr>
            <a:lvl5pPr marL="2057400" indent="-228600">
              <a:defRPr sz="16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defRPr/>
            </a:pPr>
            <a:endParaRPr lang="en-US" altLang="en-US" sz="2400" b="0" smtClean="0"/>
          </a:p>
        </p:txBody>
      </p:sp>
      <p:sp>
        <p:nvSpPr>
          <p:cNvPr id="1031" name="Rectangle 11"/>
          <p:cNvSpPr>
            <a:spLocks noChangeArrowheads="1"/>
          </p:cNvSpPr>
          <p:nvPr/>
        </p:nvSpPr>
        <p:spPr bwMode="auto">
          <a:xfrm>
            <a:off x="8077200" y="5334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a:solidFill>
                  <a:schemeClr val="tx1"/>
                </a:solidFill>
                <a:latin typeface="Arial" pitchFamily="34" charset="0"/>
                <a:ea typeface="MS PGothic" pitchFamily="34" charset="-128"/>
              </a:defRPr>
            </a:lvl1pPr>
            <a:lvl2pPr marL="742950" indent="-285750">
              <a:defRPr sz="1600" b="1">
                <a:solidFill>
                  <a:schemeClr val="tx1"/>
                </a:solidFill>
                <a:latin typeface="Arial" pitchFamily="34" charset="0"/>
                <a:ea typeface="MS PGothic" pitchFamily="34" charset="-128"/>
              </a:defRPr>
            </a:lvl2pPr>
            <a:lvl3pPr marL="1143000" indent="-228600">
              <a:defRPr sz="1600" b="1">
                <a:solidFill>
                  <a:schemeClr val="tx1"/>
                </a:solidFill>
                <a:latin typeface="Arial" pitchFamily="34" charset="0"/>
                <a:ea typeface="MS PGothic" pitchFamily="34" charset="-128"/>
              </a:defRPr>
            </a:lvl3pPr>
            <a:lvl4pPr marL="1600200" indent="-228600">
              <a:defRPr sz="1600" b="1">
                <a:solidFill>
                  <a:schemeClr val="tx1"/>
                </a:solidFill>
                <a:latin typeface="Arial" pitchFamily="34" charset="0"/>
                <a:ea typeface="MS PGothic" pitchFamily="34" charset="-128"/>
              </a:defRPr>
            </a:lvl4pPr>
            <a:lvl5pPr marL="2057400" indent="-228600">
              <a:defRPr sz="16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defRPr/>
            </a:pPr>
            <a:endParaRPr lang="en-US" altLang="en-US" sz="2400" b="0" smtClean="0"/>
          </a:p>
        </p:txBody>
      </p:sp>
      <p:sp>
        <p:nvSpPr>
          <p:cNvPr id="1032" name="Rectangle 14"/>
          <p:cNvSpPr>
            <a:spLocks noChangeArrowheads="1"/>
          </p:cNvSpPr>
          <p:nvPr/>
        </p:nvSpPr>
        <p:spPr bwMode="auto">
          <a:xfrm>
            <a:off x="228600" y="6407150"/>
            <a:ext cx="3698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600" b="1">
                <a:solidFill>
                  <a:schemeClr val="tx1"/>
                </a:solidFill>
                <a:latin typeface="Arial" pitchFamily="34" charset="0"/>
                <a:ea typeface="MS PGothic" pitchFamily="34" charset="-128"/>
              </a:defRPr>
            </a:lvl1pPr>
            <a:lvl2pPr marL="742950" indent="-285750">
              <a:defRPr sz="1600" b="1">
                <a:solidFill>
                  <a:schemeClr val="tx1"/>
                </a:solidFill>
                <a:latin typeface="Arial" pitchFamily="34" charset="0"/>
                <a:ea typeface="MS PGothic" pitchFamily="34" charset="-128"/>
              </a:defRPr>
            </a:lvl2pPr>
            <a:lvl3pPr marL="1143000" indent="-228600">
              <a:defRPr sz="1600" b="1">
                <a:solidFill>
                  <a:schemeClr val="tx1"/>
                </a:solidFill>
                <a:latin typeface="Arial" pitchFamily="34" charset="0"/>
                <a:ea typeface="MS PGothic" pitchFamily="34" charset="-128"/>
              </a:defRPr>
            </a:lvl3pPr>
            <a:lvl4pPr marL="1600200" indent="-228600">
              <a:defRPr sz="1600" b="1">
                <a:solidFill>
                  <a:schemeClr val="tx1"/>
                </a:solidFill>
                <a:latin typeface="Arial" pitchFamily="34" charset="0"/>
                <a:ea typeface="MS PGothic" pitchFamily="34" charset="-128"/>
              </a:defRPr>
            </a:lvl4pPr>
            <a:lvl5pPr marL="2057400" indent="-228600">
              <a:defRPr sz="16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defRPr/>
            </a:pPr>
            <a:fld id="{363525D7-AB4B-4DC4-90F0-42D69ED52378}" type="slidenum">
              <a:rPr lang="en-US" altLang="en-US" sz="1200" b="0" smtClean="0">
                <a:solidFill>
                  <a:schemeClr val="bg2"/>
                </a:solidFill>
              </a:rPr>
              <a:pPr>
                <a:defRPr/>
              </a:pPr>
              <a:t>‹#›</a:t>
            </a:fld>
            <a:endParaRPr lang="en-US" altLang="en-US" sz="1200" b="0" smtClean="0"/>
          </a:p>
        </p:txBody>
      </p:sp>
    </p:spTree>
  </p:cSld>
  <p:clrMap bg1="lt1" tx1="dk1" bg2="lt2" tx2="dk2" accent1="accent1" accent2="accent2" accent3="accent3" accent4="accent4" accent5="accent5" accent6="accent6" hlink="hlink" folHlink="folHlink"/>
  <p:sldLayoutIdLst>
    <p:sldLayoutId id="2147487748" r:id="rId1"/>
    <p:sldLayoutId id="2147487737" r:id="rId2"/>
    <p:sldLayoutId id="2147487738" r:id="rId3"/>
    <p:sldLayoutId id="2147487739" r:id="rId4"/>
    <p:sldLayoutId id="2147487740" r:id="rId5"/>
    <p:sldLayoutId id="2147487741" r:id="rId6"/>
    <p:sldLayoutId id="2147487742" r:id="rId7"/>
    <p:sldLayoutId id="2147487743" r:id="rId8"/>
    <p:sldLayoutId id="2147487744" r:id="rId9"/>
    <p:sldLayoutId id="2147487745" r:id="rId10"/>
    <p:sldLayoutId id="2147487746" r:id="rId11"/>
  </p:sldLayoutIdLst>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ea typeface="MS PGothic" pitchFamily="34" charset="-128"/>
        </a:defRPr>
      </a:lvl2pPr>
      <a:lvl3pPr algn="l" rtl="0" eaLnBrk="0" fontAlgn="base" hangingPunct="0">
        <a:spcBef>
          <a:spcPct val="0"/>
        </a:spcBef>
        <a:spcAft>
          <a:spcPct val="0"/>
        </a:spcAft>
        <a:defRPr sz="2800">
          <a:solidFill>
            <a:schemeClr val="bg2"/>
          </a:solidFill>
          <a:latin typeface="Arial" charset="0"/>
          <a:ea typeface="MS PGothic" pitchFamily="34" charset="-128"/>
        </a:defRPr>
      </a:lvl3pPr>
      <a:lvl4pPr algn="l" rtl="0" eaLnBrk="0" fontAlgn="base" hangingPunct="0">
        <a:spcBef>
          <a:spcPct val="0"/>
        </a:spcBef>
        <a:spcAft>
          <a:spcPct val="0"/>
        </a:spcAft>
        <a:defRPr sz="2800">
          <a:solidFill>
            <a:schemeClr val="bg2"/>
          </a:solidFill>
          <a:latin typeface="Arial" charset="0"/>
          <a:ea typeface="MS PGothic" pitchFamily="34" charset="-128"/>
        </a:defRPr>
      </a:lvl4pPr>
      <a:lvl5pPr algn="l" rtl="0" eaLnBrk="0" fontAlgn="base" hangingPunct="0">
        <a:spcBef>
          <a:spcPct val="0"/>
        </a:spcBef>
        <a:spcAft>
          <a:spcPct val="0"/>
        </a:spcAft>
        <a:defRPr sz="2800">
          <a:solidFill>
            <a:schemeClr val="bg2"/>
          </a:solidFill>
          <a:latin typeface="Arial" charset="0"/>
          <a:ea typeface="MS PGothic" pitchFamily="34" charset="-128"/>
        </a:defRPr>
      </a:lvl5pPr>
      <a:lvl6pPr marL="457200" algn="l" rtl="0" fontAlgn="base">
        <a:spcBef>
          <a:spcPct val="0"/>
        </a:spcBef>
        <a:spcAft>
          <a:spcPct val="0"/>
        </a:spcAft>
        <a:defRPr sz="2800">
          <a:solidFill>
            <a:schemeClr val="bg2"/>
          </a:solidFill>
          <a:latin typeface="Arial" charset="0"/>
          <a:ea typeface="MS PGothic" pitchFamily="34" charset="-128"/>
        </a:defRPr>
      </a:lvl6pPr>
      <a:lvl7pPr marL="914400" algn="l" rtl="0" fontAlgn="base">
        <a:spcBef>
          <a:spcPct val="0"/>
        </a:spcBef>
        <a:spcAft>
          <a:spcPct val="0"/>
        </a:spcAft>
        <a:defRPr sz="2800">
          <a:solidFill>
            <a:schemeClr val="bg2"/>
          </a:solidFill>
          <a:latin typeface="Arial" charset="0"/>
          <a:ea typeface="MS PGothic" pitchFamily="34" charset="-128"/>
        </a:defRPr>
      </a:lvl7pPr>
      <a:lvl8pPr marL="1371600" algn="l" rtl="0" fontAlgn="base">
        <a:spcBef>
          <a:spcPct val="0"/>
        </a:spcBef>
        <a:spcAft>
          <a:spcPct val="0"/>
        </a:spcAft>
        <a:defRPr sz="2800">
          <a:solidFill>
            <a:schemeClr val="bg2"/>
          </a:solidFill>
          <a:latin typeface="Arial" charset="0"/>
          <a:ea typeface="MS PGothic" pitchFamily="34" charset="-128"/>
        </a:defRPr>
      </a:lvl8pPr>
      <a:lvl9pPr marL="1828800" algn="l" rtl="0" fontAlgn="base">
        <a:spcBef>
          <a:spcPct val="0"/>
        </a:spcBef>
        <a:spcAft>
          <a:spcPct val="0"/>
        </a:spcAft>
        <a:defRPr sz="2800">
          <a:solidFill>
            <a:schemeClr val="bg2"/>
          </a:solidFill>
          <a:latin typeface="Arial" charset="0"/>
          <a:ea typeface="MS PGothic" pitchFamily="34"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rgbClr val="079500"/>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3716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a:off x="838200" y="6400800"/>
            <a:ext cx="4016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sz="2400" b="0">
              <a:solidFill>
                <a:srgbClr val="000000"/>
              </a:solidFill>
            </a:endParaRPr>
          </a:p>
        </p:txBody>
      </p:sp>
      <p:sp>
        <p:nvSpPr>
          <p:cNvPr id="1033" name="Rectangle 9"/>
          <p:cNvSpPr>
            <a:spLocks noChangeArrowheads="1"/>
          </p:cNvSpPr>
          <p:nvPr userDrawn="1"/>
        </p:nvSpPr>
        <p:spPr bwMode="auto">
          <a:xfrm>
            <a:off x="762000" y="6400800"/>
            <a:ext cx="54864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200" b="0">
                <a:solidFill>
                  <a:srgbClr val="808080"/>
                </a:solidFill>
              </a:rPr>
              <a:t>Biotechnology Explorer</a:t>
            </a:r>
            <a:r>
              <a:rPr lang="en-US" sz="1200" b="0">
                <a:solidFill>
                  <a:srgbClr val="808080"/>
                </a:solidFill>
                <a:cs typeface="Arial" pitchFamily="34" charset="0"/>
              </a:rPr>
              <a:t>™</a:t>
            </a:r>
            <a:r>
              <a:rPr lang="en-US" sz="1200" b="0">
                <a:solidFill>
                  <a:srgbClr val="808080"/>
                </a:solidFill>
              </a:rPr>
              <a:t> |   explorer.bio-rad.com</a:t>
            </a:r>
          </a:p>
        </p:txBody>
      </p:sp>
      <p:sp>
        <p:nvSpPr>
          <p:cNvPr id="1034" name="Rectangle 10"/>
          <p:cNvSpPr>
            <a:spLocks noChangeArrowheads="1"/>
          </p:cNvSpPr>
          <p:nvPr userDrawn="1"/>
        </p:nvSpPr>
        <p:spPr bwMode="auto">
          <a:xfrm>
            <a:off x="8001000" y="4572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sz="2400" b="0">
              <a:solidFill>
                <a:srgbClr val="000000"/>
              </a:solidFill>
            </a:endParaRPr>
          </a:p>
        </p:txBody>
      </p:sp>
      <p:sp>
        <p:nvSpPr>
          <p:cNvPr id="1035" name="Rectangle 11"/>
          <p:cNvSpPr>
            <a:spLocks noChangeArrowheads="1"/>
          </p:cNvSpPr>
          <p:nvPr userDrawn="1"/>
        </p:nvSpPr>
        <p:spPr bwMode="auto">
          <a:xfrm>
            <a:off x="8077200" y="5334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sz="2400" b="0">
              <a:solidFill>
                <a:srgbClr val="000000"/>
              </a:solidFill>
            </a:endParaRPr>
          </a:p>
        </p:txBody>
      </p:sp>
      <p:sp>
        <p:nvSpPr>
          <p:cNvPr id="1038" name="Rectangle 14"/>
          <p:cNvSpPr>
            <a:spLocks noChangeArrowheads="1"/>
          </p:cNvSpPr>
          <p:nvPr userDrawn="1"/>
        </p:nvSpPr>
        <p:spPr bwMode="auto">
          <a:xfrm>
            <a:off x="228600" y="6407150"/>
            <a:ext cx="3698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fld id="{591156B3-8C03-4572-B905-D178580B26D8}" type="slidenum">
              <a:rPr lang="en-US" sz="1200" b="0">
                <a:solidFill>
                  <a:srgbClr val="808080"/>
                </a:solidFill>
              </a:rPr>
              <a:pPr/>
              <a:t>‹#›</a:t>
            </a:fld>
            <a:endParaRPr lang="en-US" sz="1200" b="0">
              <a:solidFill>
                <a:srgbClr val="000000"/>
              </a:solidFill>
            </a:endParaRPr>
          </a:p>
        </p:txBody>
      </p:sp>
    </p:spTree>
    <p:extLst>
      <p:ext uri="{BB962C8B-B14F-4D97-AF65-F5344CB8AC3E}">
        <p14:creationId xmlns:p14="http://schemas.microsoft.com/office/powerpoint/2010/main" val="2410504198"/>
      </p:ext>
    </p:extLst>
  </p:cSld>
  <p:clrMap bg1="lt1" tx1="dk1" bg2="lt2" tx2="dk2" accent1="accent1" accent2="accent2" accent3="accent3" accent4="accent4" accent5="accent5" accent6="accent6" hlink="hlink" folHlink="folHlink"/>
  <p:sldLayoutIdLst>
    <p:sldLayoutId id="2147487789" r:id="rId1"/>
    <p:sldLayoutId id="2147487790" r:id="rId2"/>
    <p:sldLayoutId id="2147487791" r:id="rId3"/>
    <p:sldLayoutId id="2147487792" r:id="rId4"/>
    <p:sldLayoutId id="2147487793" r:id="rId5"/>
    <p:sldLayoutId id="2147487794" r:id="rId6"/>
    <p:sldLayoutId id="2147487795" r:id="rId7"/>
    <p:sldLayoutId id="2147487796" r:id="rId8"/>
    <p:sldLayoutId id="2147487797" r:id="rId9"/>
    <p:sldLayoutId id="2147487798" r:id="rId10"/>
    <p:sldLayoutId id="2147487799" r:id="rId11"/>
    <p:sldLayoutId id="2147487800" r:id="rId12"/>
  </p:sldLayoutIdLst>
  <p:txStyles>
    <p:titleStyle>
      <a:lvl1pPr algn="l" rtl="0" fontAlgn="base">
        <a:spcBef>
          <a:spcPct val="0"/>
        </a:spcBef>
        <a:spcAft>
          <a:spcPct val="0"/>
        </a:spcAft>
        <a:defRPr sz="2800">
          <a:solidFill>
            <a:schemeClr val="bg2"/>
          </a:solidFill>
          <a:latin typeface="+mj-lt"/>
          <a:ea typeface="+mj-ea"/>
          <a:cs typeface="+mj-cs"/>
        </a:defRPr>
      </a:lvl1pPr>
      <a:lvl2pPr algn="l" rtl="0" fontAlgn="base">
        <a:spcBef>
          <a:spcPct val="0"/>
        </a:spcBef>
        <a:spcAft>
          <a:spcPct val="0"/>
        </a:spcAft>
        <a:defRPr sz="2800">
          <a:solidFill>
            <a:schemeClr val="bg2"/>
          </a:solidFill>
          <a:latin typeface="Arial" pitchFamily="34" charset="0"/>
          <a:ea typeface="MS PGothic" pitchFamily="34" charset="-128"/>
        </a:defRPr>
      </a:lvl2pPr>
      <a:lvl3pPr algn="l" rtl="0" fontAlgn="base">
        <a:spcBef>
          <a:spcPct val="0"/>
        </a:spcBef>
        <a:spcAft>
          <a:spcPct val="0"/>
        </a:spcAft>
        <a:defRPr sz="2800">
          <a:solidFill>
            <a:schemeClr val="bg2"/>
          </a:solidFill>
          <a:latin typeface="Arial" pitchFamily="34" charset="0"/>
          <a:ea typeface="MS PGothic" pitchFamily="34" charset="-128"/>
        </a:defRPr>
      </a:lvl3pPr>
      <a:lvl4pPr algn="l" rtl="0" fontAlgn="base">
        <a:spcBef>
          <a:spcPct val="0"/>
        </a:spcBef>
        <a:spcAft>
          <a:spcPct val="0"/>
        </a:spcAft>
        <a:defRPr sz="2800">
          <a:solidFill>
            <a:schemeClr val="bg2"/>
          </a:solidFill>
          <a:latin typeface="Arial" pitchFamily="34" charset="0"/>
          <a:ea typeface="MS PGothic" pitchFamily="34" charset="-128"/>
        </a:defRPr>
      </a:lvl4pPr>
      <a:lvl5pPr algn="l" rtl="0" fontAlgn="base">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MS PGothic" pitchFamily="34" charset="-128"/>
        </a:defRPr>
      </a:lvl6pPr>
      <a:lvl7pPr marL="914400" algn="l" rtl="0" fontAlgn="base">
        <a:spcBef>
          <a:spcPct val="0"/>
        </a:spcBef>
        <a:spcAft>
          <a:spcPct val="0"/>
        </a:spcAft>
        <a:defRPr sz="2800">
          <a:solidFill>
            <a:schemeClr val="bg2"/>
          </a:solidFill>
          <a:latin typeface="Arial" pitchFamily="34" charset="0"/>
          <a:ea typeface="MS PGothic" pitchFamily="34" charset="-128"/>
        </a:defRPr>
      </a:lvl7pPr>
      <a:lvl8pPr marL="1371600" algn="l" rtl="0" fontAlgn="base">
        <a:spcBef>
          <a:spcPct val="0"/>
        </a:spcBef>
        <a:spcAft>
          <a:spcPct val="0"/>
        </a:spcAft>
        <a:defRPr sz="2800">
          <a:solidFill>
            <a:schemeClr val="bg2"/>
          </a:solidFill>
          <a:latin typeface="Arial" pitchFamily="34" charset="0"/>
          <a:ea typeface="MS PGothic" pitchFamily="34" charset="-128"/>
        </a:defRPr>
      </a:lvl8pPr>
      <a:lvl9pPr marL="1828800" algn="l" rtl="0" fontAlgn="base">
        <a:spcBef>
          <a:spcPct val="0"/>
        </a:spcBef>
        <a:spcAft>
          <a:spcPct val="0"/>
        </a:spcAft>
        <a:defRPr sz="2800">
          <a:solidFill>
            <a:schemeClr val="bg2"/>
          </a:solidFill>
          <a:latin typeface="Arial" pitchFamily="34" charset="0"/>
          <a:ea typeface="MS PGothic" pitchFamily="34" charset="-128"/>
        </a:defRPr>
      </a:lvl9pPr>
    </p:titleStyle>
    <p:bodyStyle>
      <a:lvl1pPr marL="342900" indent="-342900" algn="l" rtl="0" fontAlgn="base">
        <a:spcBef>
          <a:spcPct val="20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rgbClr val="079500"/>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biorad-ads.com/16-1089/3.1/16-1089_ELISA_Antibody_Test_3.1_aw.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en.wikipedia.org/wiki/File:Polystyrene_formation.PNG"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bio-rad.com/en-us/product/elisa-immuno-explorer-kit?ID=1e3f3100-99f6-49b3-b9a0-2c8aad9d9285&amp;WT.mc_id=190401025957"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hyperlink" Target="https://www.bio-rad.com/en-us/product/elisa-immuno-explorer-kit?ID=1e3f3100-99f6-49b3-b9a0-2c8aad9d9285&amp;WT.mc_id=190401025957" TargetMode="External"/><Relationship Id="rId1" Type="http://schemas.openxmlformats.org/officeDocument/2006/relationships/slideLayout" Target="../slideLayouts/slideLayout13.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hyperlink" Target="https://www.bio-rad.com/en-us/education?ID=1450&amp;WT.mc_id=19040102595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5685" y="842282"/>
            <a:ext cx="8610600" cy="1143000"/>
          </a:xfrm>
        </p:spPr>
        <p:txBody>
          <a:bodyPr/>
          <a:lstStyle/>
          <a:p>
            <a:pPr eaLnBrk="1" hangingPunct="1"/>
            <a:r>
              <a:rPr lang="en-US" altLang="en-US" sz="3000" dirty="0" smtClean="0">
                <a:solidFill>
                  <a:srgbClr val="FF9933"/>
                </a:solidFill>
              </a:rPr>
              <a:t>Conserving Panda Populations: Understanding Their Reproductive Endocrinology</a:t>
            </a:r>
            <a:endParaRPr lang="en-US" altLang="en-US" sz="3000" dirty="0" smtClean="0">
              <a:solidFill>
                <a:srgbClr val="FF9933"/>
              </a:solidFill>
            </a:endParaRPr>
          </a:p>
        </p:txBody>
      </p:sp>
      <p:sp>
        <p:nvSpPr>
          <p:cNvPr id="3075" name="Rectangle 3"/>
          <p:cNvSpPr>
            <a:spLocks noGrp="1" noChangeArrowheads="1"/>
          </p:cNvSpPr>
          <p:nvPr>
            <p:ph type="subTitle" idx="1"/>
          </p:nvPr>
        </p:nvSpPr>
        <p:spPr/>
        <p:txBody>
          <a:bodyPr/>
          <a:lstStyle/>
          <a:p>
            <a:pPr eaLnBrk="1" hangingPunct="1">
              <a:lnSpc>
                <a:spcPct val="80000"/>
              </a:lnSpc>
            </a:pPr>
            <a:r>
              <a:rPr lang="en-US" altLang="en-US" sz="1800" dirty="0" smtClean="0"/>
              <a:t>Bio-Rad </a:t>
            </a:r>
            <a:r>
              <a:rPr lang="en-US" altLang="en-US" sz="1800" dirty="0" smtClean="0"/>
              <a:t>Explorer</a:t>
            </a:r>
            <a:endParaRPr lang="en-US" altLang="en-US" sz="1800" dirty="0" smtClean="0"/>
          </a:p>
          <a:p>
            <a:pPr eaLnBrk="1" hangingPunct="1">
              <a:lnSpc>
                <a:spcPct val="80000"/>
              </a:lnSpc>
            </a:pPr>
            <a:r>
              <a:rPr lang="en-US" altLang="en-US" sz="1800" dirty="0" smtClean="0"/>
              <a:t>Giant Panda Problem Kit for AP Biology</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383" y="3041887"/>
            <a:ext cx="5172075" cy="2949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86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3363" y="1756077"/>
            <a:ext cx="4249427" cy="3950823"/>
          </a:xfrm>
        </p:spPr>
        <p:txBody>
          <a:bodyPr/>
          <a:lstStyle/>
          <a:p>
            <a:r>
              <a:rPr lang="en-US" altLang="en-US" sz="2400" b="1" dirty="0" smtClean="0">
                <a:solidFill>
                  <a:schemeClr val="tx1"/>
                </a:solidFill>
                <a:latin typeface="+mn-lt"/>
              </a:rPr>
              <a:t>According to the graph, did the Giant Pandas experience a population bottleneck event? </a:t>
            </a: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pic>
        <p:nvPicPr>
          <p:cNvPr id="10244" name="Picture 12" descr="http://blog.pegasuslighting.com/wp-content/uploads/2013/01/Light-Bulb-Question-Mark-300x30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389" r="11612"/>
          <a:stretch>
            <a:fillRect/>
          </a:stretch>
        </p:blipFill>
        <p:spPr bwMode="auto">
          <a:xfrm>
            <a:off x="8033873" y="364931"/>
            <a:ext cx="455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6159" y="250986"/>
            <a:ext cx="68412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Habitat Loss &amp; Genetic Diversity</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745" y="1310182"/>
            <a:ext cx="4290483" cy="3616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68763" y="5044927"/>
            <a:ext cx="4572000" cy="184666"/>
          </a:xfrm>
          <a:prstGeom prst="rect">
            <a:avLst/>
          </a:prstGeom>
        </p:spPr>
        <p:txBody>
          <a:bodyPr>
            <a:spAutoFit/>
          </a:bodyPr>
          <a:lstStyle/>
          <a:p>
            <a:r>
              <a:rPr lang="en-US" sz="600" b="0" dirty="0"/>
              <a:t>http://english.caixin.com/2016-09-28/100992943.html</a:t>
            </a:r>
          </a:p>
        </p:txBody>
      </p:sp>
      <p:sp>
        <p:nvSpPr>
          <p:cNvPr id="3" name="Oval 2"/>
          <p:cNvSpPr/>
          <p:nvPr/>
        </p:nvSpPr>
        <p:spPr bwMode="auto">
          <a:xfrm>
            <a:off x="5786650" y="3957851"/>
            <a:ext cx="232012" cy="218364"/>
          </a:xfrm>
          <a:prstGeom prst="ellipse">
            <a:avLst/>
          </a:prstGeom>
          <a:solidFill>
            <a:srgbClr val="CC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a typeface="MS PGothic" pitchFamily="34" charset="-128"/>
            </a:endParaRPr>
          </a:p>
        </p:txBody>
      </p:sp>
      <p:sp>
        <p:nvSpPr>
          <p:cNvPr id="11" name="Oval 10"/>
          <p:cNvSpPr/>
          <p:nvPr/>
        </p:nvSpPr>
        <p:spPr bwMode="auto">
          <a:xfrm>
            <a:off x="4627745" y="5570422"/>
            <a:ext cx="232012" cy="218364"/>
          </a:xfrm>
          <a:prstGeom prst="ellipse">
            <a:avLst/>
          </a:prstGeom>
          <a:solidFill>
            <a:srgbClr val="CC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a typeface="MS PGothic" pitchFamily="34" charset="-128"/>
            </a:endParaRPr>
          </a:p>
        </p:txBody>
      </p:sp>
      <p:sp>
        <p:nvSpPr>
          <p:cNvPr id="4" name="TextBox 3"/>
          <p:cNvSpPr txBox="1"/>
          <p:nvPr/>
        </p:nvSpPr>
        <p:spPr>
          <a:xfrm>
            <a:off x="4981433" y="5510327"/>
            <a:ext cx="3508052" cy="584775"/>
          </a:xfrm>
          <a:prstGeom prst="rect">
            <a:avLst/>
          </a:prstGeom>
          <a:noFill/>
        </p:spPr>
        <p:txBody>
          <a:bodyPr wrap="square" rtlCol="0">
            <a:spAutoFit/>
          </a:bodyPr>
          <a:lstStyle/>
          <a:p>
            <a:r>
              <a:rPr lang="en-US" dirty="0" smtClean="0"/>
              <a:t>Major bamboo die off event and increase in panda poaching.</a:t>
            </a:r>
            <a:endParaRPr lang="en-US" dirty="0"/>
          </a:p>
        </p:txBody>
      </p:sp>
      <p:sp>
        <p:nvSpPr>
          <p:cNvPr id="13" name="Oval 12"/>
          <p:cNvSpPr/>
          <p:nvPr/>
        </p:nvSpPr>
        <p:spPr bwMode="auto">
          <a:xfrm>
            <a:off x="4896151" y="3957851"/>
            <a:ext cx="249055" cy="218363"/>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a typeface="MS PGothic" pitchFamily="34" charset="-128"/>
            </a:endParaRPr>
          </a:p>
        </p:txBody>
      </p:sp>
      <p:sp>
        <p:nvSpPr>
          <p:cNvPr id="14" name="Oval 13"/>
          <p:cNvSpPr/>
          <p:nvPr/>
        </p:nvSpPr>
        <p:spPr bwMode="auto">
          <a:xfrm>
            <a:off x="4610702" y="5218219"/>
            <a:ext cx="232012" cy="218363"/>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Arial" charset="0"/>
              <a:ea typeface="MS PGothic" pitchFamily="34" charset="-128"/>
            </a:endParaRPr>
          </a:p>
        </p:txBody>
      </p:sp>
      <p:sp>
        <p:nvSpPr>
          <p:cNvPr id="15" name="TextBox 14"/>
          <p:cNvSpPr txBox="1"/>
          <p:nvPr/>
        </p:nvSpPr>
        <p:spPr>
          <a:xfrm>
            <a:off x="5018960" y="5169951"/>
            <a:ext cx="3508052" cy="338554"/>
          </a:xfrm>
          <a:prstGeom prst="rect">
            <a:avLst/>
          </a:prstGeom>
          <a:noFill/>
        </p:spPr>
        <p:txBody>
          <a:bodyPr wrap="square" rtlCol="0">
            <a:spAutoFit/>
          </a:bodyPr>
          <a:lstStyle/>
          <a:p>
            <a:r>
              <a:rPr lang="en-US" dirty="0" smtClean="0"/>
              <a:t>Increased deforestation efforts.</a:t>
            </a:r>
            <a:endParaRPr lang="en-US" dirty="0"/>
          </a:p>
        </p:txBody>
      </p:sp>
    </p:spTree>
    <p:extLst>
      <p:ext uri="{BB962C8B-B14F-4D97-AF65-F5344CB8AC3E}">
        <p14:creationId xmlns:p14="http://schemas.microsoft.com/office/powerpoint/2010/main" val="265900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61893" y="1728236"/>
            <a:ext cx="7382107" cy="3950823"/>
          </a:xfrm>
        </p:spPr>
        <p:txBody>
          <a:bodyPr/>
          <a:lstStyle/>
          <a:p>
            <a:r>
              <a:rPr lang="en-US" altLang="en-US" sz="2400" b="1" dirty="0" smtClean="0">
                <a:solidFill>
                  <a:schemeClr val="tx1"/>
                </a:solidFill>
                <a:latin typeface="+mn-lt"/>
              </a:rPr>
              <a:t>A two </a:t>
            </a:r>
            <a:r>
              <a:rPr lang="en-US" altLang="en-US" sz="2400" b="1" dirty="0">
                <a:solidFill>
                  <a:schemeClr val="tx1"/>
                </a:solidFill>
                <a:latin typeface="+mn-lt"/>
              </a:rPr>
              <a:t>pronged approach is required to continue increasing numbers of giant </a:t>
            </a:r>
            <a:r>
              <a:rPr lang="en-US" altLang="en-US" sz="2400" b="1" dirty="0" smtClean="0">
                <a:solidFill>
                  <a:schemeClr val="tx1"/>
                </a:solidFill>
                <a:latin typeface="+mn-lt"/>
              </a:rPr>
              <a:t>pandas:</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1) </a:t>
            </a:r>
            <a:r>
              <a:rPr lang="en-US" altLang="en-US" sz="2400" b="1" u="sng" dirty="0" smtClean="0">
                <a:solidFill>
                  <a:schemeClr val="tx1"/>
                </a:solidFill>
                <a:latin typeface="+mn-lt"/>
              </a:rPr>
              <a:t>In the wild</a:t>
            </a:r>
            <a:r>
              <a:rPr lang="en-US" altLang="en-US" sz="2400" b="1" dirty="0" smtClean="0">
                <a:solidFill>
                  <a:schemeClr val="tx1"/>
                </a:solidFill>
                <a:latin typeface="+mn-lt"/>
              </a:rPr>
              <a:t>: Protection of pandas and their habitat.</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2) </a:t>
            </a:r>
            <a:r>
              <a:rPr lang="en-US" altLang="en-US" sz="2400" b="1" u="sng" dirty="0" smtClean="0">
                <a:solidFill>
                  <a:schemeClr val="tx1"/>
                </a:solidFill>
                <a:latin typeface="+mn-lt"/>
              </a:rPr>
              <a:t>In captivity</a:t>
            </a:r>
            <a:r>
              <a:rPr lang="en-US" altLang="en-US" sz="2400" b="1" dirty="0" smtClean="0">
                <a:solidFill>
                  <a:schemeClr val="tx1"/>
                </a:solidFill>
                <a:latin typeface="+mn-lt"/>
              </a:rPr>
              <a:t>: develop and utilize molecular  and behavioral techniques that enhances panda copulative interactions. </a:t>
            </a: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sp>
        <p:nvSpPr>
          <p:cNvPr id="6" name="Title 1"/>
          <p:cNvSpPr txBox="1">
            <a:spLocks/>
          </p:cNvSpPr>
          <p:nvPr/>
        </p:nvSpPr>
        <p:spPr bwMode="auto">
          <a:xfrm>
            <a:off x="786161" y="274508"/>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Human Intervention</a:t>
            </a:r>
          </a:p>
        </p:txBody>
      </p:sp>
      <p:sp>
        <p:nvSpPr>
          <p:cNvPr id="7" name="Rectangle 6"/>
          <p:cNvSpPr/>
          <p:nvPr/>
        </p:nvSpPr>
        <p:spPr bwMode="auto">
          <a:xfrm>
            <a:off x="1108593" y="3127998"/>
            <a:ext cx="618893" cy="133815"/>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cxnSp>
        <p:nvCxnSpPr>
          <p:cNvPr id="5" name="Curved Connector 4"/>
          <p:cNvCxnSpPr/>
          <p:nvPr/>
        </p:nvCxnSpPr>
        <p:spPr bwMode="auto">
          <a:xfrm rot="16200000" flipV="1">
            <a:off x="372748" y="3742892"/>
            <a:ext cx="2669859" cy="2442076"/>
          </a:xfrm>
          <a:prstGeom prst="curvedConnector4">
            <a:avLst>
              <a:gd name="adj1" fmla="val 44048"/>
              <a:gd name="adj2" fmla="val 122375"/>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rapezoid 1"/>
          <p:cNvSpPr/>
          <p:nvPr/>
        </p:nvSpPr>
        <p:spPr bwMode="auto">
          <a:xfrm rot="16200000">
            <a:off x="60086" y="3311190"/>
            <a:ext cx="1271238" cy="635619"/>
          </a:xfrm>
          <a:prstGeom prst="trapezoid">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4" name="Rectangle 3"/>
          <p:cNvSpPr/>
          <p:nvPr/>
        </p:nvSpPr>
        <p:spPr bwMode="auto">
          <a:xfrm>
            <a:off x="938244" y="2876292"/>
            <a:ext cx="150541" cy="1505415"/>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13" name="Rectangle 12"/>
          <p:cNvSpPr/>
          <p:nvPr/>
        </p:nvSpPr>
        <p:spPr bwMode="auto">
          <a:xfrm>
            <a:off x="1088785" y="3943815"/>
            <a:ext cx="618893" cy="133815"/>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394272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86160" y="264634"/>
            <a:ext cx="801215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Reproductive Successes &amp; Challenges </a:t>
            </a:r>
          </a:p>
        </p:txBody>
      </p:sp>
      <p:sp>
        <p:nvSpPr>
          <p:cNvPr id="5" name="Title 1"/>
          <p:cNvSpPr>
            <a:spLocks noGrp="1"/>
          </p:cNvSpPr>
          <p:nvPr>
            <p:ph type="title"/>
          </p:nvPr>
        </p:nvSpPr>
        <p:spPr>
          <a:xfrm>
            <a:off x="203509" y="3740368"/>
            <a:ext cx="9177453" cy="1795735"/>
          </a:xfrm>
        </p:spPr>
        <p:txBody>
          <a:bodyPr/>
          <a:lstStyle/>
          <a:p>
            <a:r>
              <a:rPr lang="en-US" altLang="en-US" sz="2400" b="1" dirty="0" smtClean="0">
                <a:solidFill>
                  <a:schemeClr val="tx1"/>
                </a:solidFill>
                <a:latin typeface="+mn-lt"/>
              </a:rPr>
              <a:t>Panda Reproduction in Captivity</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Successes:</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200" dirty="0" smtClean="0">
                <a:solidFill>
                  <a:schemeClr val="tx1"/>
                </a:solidFill>
                <a:latin typeface="+mn-lt"/>
              </a:rPr>
              <a:t>Reproductive technologies (endocrinology) have increased monitoring capabilities during the female panda’s ovulation cycle.</a:t>
            </a:r>
            <a:br>
              <a:rPr lang="en-US" altLang="en-US" sz="2200" dirty="0" smtClean="0">
                <a:solidFill>
                  <a:schemeClr val="tx1"/>
                </a:solidFill>
                <a:latin typeface="+mn-lt"/>
              </a:rPr>
            </a:br>
            <a:r>
              <a:rPr lang="en-US" altLang="en-US" sz="2200" dirty="0">
                <a:solidFill>
                  <a:schemeClr val="tx1"/>
                </a:solidFill>
                <a:latin typeface="+mn-lt"/>
              </a:rPr>
              <a:t/>
            </a:r>
            <a:br>
              <a:rPr lang="en-US" altLang="en-US" sz="2200" dirty="0">
                <a:solidFill>
                  <a:schemeClr val="tx1"/>
                </a:solidFill>
                <a:latin typeface="+mn-lt"/>
              </a:rPr>
            </a:br>
            <a:r>
              <a:rPr lang="en-US" altLang="en-US" sz="2200" dirty="0" smtClean="0">
                <a:solidFill>
                  <a:schemeClr val="tx1"/>
                </a:solidFill>
                <a:latin typeface="+mn-lt"/>
              </a:rPr>
              <a:t>Select behavioral techniques have increased mating activities between male and female pandas.</a:t>
            </a:r>
            <a:br>
              <a:rPr lang="en-US" altLang="en-US" sz="2200" dirty="0" smtClean="0">
                <a:solidFill>
                  <a:schemeClr val="tx1"/>
                </a:solidFill>
                <a:latin typeface="+mn-lt"/>
              </a:rPr>
            </a:br>
            <a:r>
              <a:rPr lang="en-US" altLang="en-US" sz="2200" dirty="0">
                <a:solidFill>
                  <a:schemeClr val="tx1"/>
                </a:solidFill>
                <a:latin typeface="+mn-lt"/>
              </a:rPr>
              <a:t/>
            </a:r>
            <a:br>
              <a:rPr lang="en-US" altLang="en-US" sz="2200" dirty="0">
                <a:solidFill>
                  <a:schemeClr val="tx1"/>
                </a:solidFill>
                <a:latin typeface="+mn-lt"/>
              </a:rPr>
            </a:br>
            <a:r>
              <a:rPr lang="en-US" altLang="en-US" sz="2200" dirty="0" smtClean="0">
                <a:solidFill>
                  <a:schemeClr val="tx1"/>
                </a:solidFill>
                <a:latin typeface="+mn-lt"/>
              </a:rPr>
              <a:t>Human assisted cub rearing has ensured the survival success of cubs.</a:t>
            </a:r>
            <a:br>
              <a:rPr lang="en-US" altLang="en-US" sz="2200" dirty="0" smtClean="0">
                <a:solidFill>
                  <a:schemeClr val="tx1"/>
                </a:solidFill>
                <a:latin typeface="+mn-lt"/>
              </a:rPr>
            </a:br>
            <a:r>
              <a:rPr lang="en-US" altLang="en-US" sz="2200" dirty="0">
                <a:solidFill>
                  <a:schemeClr val="tx1"/>
                </a:solidFill>
                <a:latin typeface="+mn-lt"/>
              </a:rPr>
              <a:t/>
            </a:r>
            <a:br>
              <a:rPr lang="en-US" altLang="en-US" sz="2200" dirty="0">
                <a:solidFill>
                  <a:schemeClr val="tx1"/>
                </a:solidFill>
                <a:latin typeface="+mn-lt"/>
              </a:rPr>
            </a:br>
            <a:r>
              <a:rPr lang="en-US" altLang="en-US" sz="2200" dirty="0" smtClean="0">
                <a:solidFill>
                  <a:schemeClr val="tx1"/>
                </a:solidFill>
                <a:latin typeface="+mn-lt"/>
              </a:rPr>
              <a:t>Panda populations have increased in captivity by 17% between 2003 and 2015.</a:t>
            </a:r>
            <a:r>
              <a:rPr lang="en-US" sz="2400" dirty="0" smtClean="0">
                <a:solidFill>
                  <a:srgbClr val="000000"/>
                </a:solidFill>
                <a:latin typeface="HelveticaNeueLT Std Lt"/>
              </a:rPr>
              <a:t/>
            </a:r>
            <a:br>
              <a:rPr lang="en-US" sz="2400" dirty="0" smtClean="0">
                <a:solidFill>
                  <a:srgbClr val="000000"/>
                </a:solidFill>
                <a:latin typeface="HelveticaNeueLT Std 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spTree>
    <p:extLst>
      <p:ext uri="{BB962C8B-B14F-4D97-AF65-F5344CB8AC3E}">
        <p14:creationId xmlns:p14="http://schemas.microsoft.com/office/powerpoint/2010/main" val="63180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49683" y="264634"/>
            <a:ext cx="801215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Reproductive Successes &amp; Challenges</a:t>
            </a:r>
          </a:p>
        </p:txBody>
      </p:sp>
      <p:sp>
        <p:nvSpPr>
          <p:cNvPr id="5" name="Title 1"/>
          <p:cNvSpPr>
            <a:spLocks noGrp="1"/>
          </p:cNvSpPr>
          <p:nvPr>
            <p:ph type="title"/>
          </p:nvPr>
        </p:nvSpPr>
        <p:spPr>
          <a:xfrm>
            <a:off x="203509" y="4052769"/>
            <a:ext cx="9177453" cy="1795735"/>
          </a:xfrm>
        </p:spPr>
        <p:txBody>
          <a:bodyPr/>
          <a:lstStyle/>
          <a:p>
            <a:r>
              <a:rPr lang="en-US" altLang="en-US" sz="2400" b="1" dirty="0" smtClean="0">
                <a:solidFill>
                  <a:schemeClr val="tx1"/>
                </a:solidFill>
                <a:latin typeface="+mn-lt"/>
              </a:rPr>
              <a:t>Panda Reproduction in Captivity</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Challenges:</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200" dirty="0" smtClean="0">
                <a:solidFill>
                  <a:schemeClr val="tx1"/>
                </a:solidFill>
                <a:latin typeface="+mn-lt"/>
              </a:rPr>
              <a:t>F</a:t>
            </a:r>
            <a:r>
              <a:rPr lang="en-US" sz="2200" dirty="0" smtClean="0">
                <a:solidFill>
                  <a:schemeClr val="tx1"/>
                </a:solidFill>
              </a:rPr>
              <a:t>emale </a:t>
            </a:r>
            <a:r>
              <a:rPr lang="en-US" sz="2200" dirty="0">
                <a:solidFill>
                  <a:schemeClr val="tx1"/>
                </a:solidFill>
              </a:rPr>
              <a:t>giant pandas only ovulate once per year - typically between February and </a:t>
            </a:r>
            <a:r>
              <a:rPr lang="en-US" sz="2200" dirty="0" smtClean="0">
                <a:solidFill>
                  <a:schemeClr val="tx1"/>
                </a:solidFill>
              </a:rPr>
              <a:t>June.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rgbClr val="000000"/>
                </a:solidFill>
                <a:latin typeface="HelveticaNeueLT Std Lt"/>
              </a:rPr>
              <a:t>F</a:t>
            </a:r>
            <a:r>
              <a:rPr lang="en-US" sz="2200" dirty="0" smtClean="0">
                <a:solidFill>
                  <a:srgbClr val="000000"/>
                </a:solidFill>
                <a:latin typeface="HelveticaNeueLT Std Lt"/>
              </a:rPr>
              <a:t>ertility </a:t>
            </a:r>
            <a:r>
              <a:rPr lang="en-US" sz="2200" dirty="0">
                <a:solidFill>
                  <a:srgbClr val="000000"/>
                </a:solidFill>
                <a:latin typeface="HelveticaNeueLT Std Lt"/>
              </a:rPr>
              <a:t>window of about 72 </a:t>
            </a:r>
            <a:r>
              <a:rPr lang="en-US" sz="2200" dirty="0" smtClean="0">
                <a:solidFill>
                  <a:srgbClr val="000000"/>
                </a:solidFill>
                <a:latin typeface="HelveticaNeueLT Std Lt"/>
              </a:rPr>
              <a:t>hours. </a:t>
            </a:r>
            <a:br>
              <a:rPr lang="en-US" sz="2200" dirty="0" smtClean="0">
                <a:solidFill>
                  <a:srgbClr val="000000"/>
                </a:solidFill>
                <a:latin typeface="HelveticaNeueLT Std Lt"/>
              </a:rPr>
            </a:br>
            <a:r>
              <a:rPr lang="en-US" sz="2200" dirty="0">
                <a:solidFill>
                  <a:srgbClr val="000000"/>
                </a:solidFill>
                <a:latin typeface="HelveticaNeueLT Std Lt"/>
              </a:rPr>
              <a:t/>
            </a:r>
            <a:br>
              <a:rPr lang="en-US" sz="2200" dirty="0">
                <a:solidFill>
                  <a:srgbClr val="000000"/>
                </a:solidFill>
                <a:latin typeface="HelveticaNeueLT Std Lt"/>
              </a:rPr>
            </a:br>
            <a:r>
              <a:rPr lang="en-US" sz="2200" dirty="0" smtClean="0">
                <a:solidFill>
                  <a:srgbClr val="000000"/>
                </a:solidFill>
                <a:latin typeface="HelveticaNeueLT Std Lt"/>
              </a:rPr>
              <a:t>Implantation of an embryo can take up to several months.</a:t>
            </a:r>
            <a:br>
              <a:rPr lang="en-US" sz="2200" dirty="0" smtClean="0">
                <a:solidFill>
                  <a:srgbClr val="000000"/>
                </a:solidFill>
                <a:latin typeface="HelveticaNeueLT Std Lt"/>
              </a:rPr>
            </a:br>
            <a:r>
              <a:rPr lang="en-US" sz="2200" dirty="0">
                <a:solidFill>
                  <a:srgbClr val="000000"/>
                </a:solidFill>
                <a:latin typeface="HelveticaNeueLT Std Lt"/>
              </a:rPr>
              <a:t/>
            </a:r>
            <a:br>
              <a:rPr lang="en-US" sz="2200" dirty="0">
                <a:solidFill>
                  <a:srgbClr val="000000"/>
                </a:solidFill>
                <a:latin typeface="HelveticaNeueLT Std Lt"/>
              </a:rPr>
            </a:br>
            <a:r>
              <a:rPr lang="en-US" sz="2200" dirty="0" smtClean="0">
                <a:solidFill>
                  <a:srgbClr val="000000"/>
                </a:solidFill>
                <a:latin typeface="HelveticaNeueLT Std Lt"/>
              </a:rPr>
              <a:t>Males generally live a solitary existence in the wild.</a:t>
            </a:r>
            <a:br>
              <a:rPr lang="en-US" sz="2200" dirty="0" smtClean="0">
                <a:solidFill>
                  <a:srgbClr val="000000"/>
                </a:solidFill>
                <a:latin typeface="HelveticaNeueLT Std Lt"/>
              </a:rPr>
            </a:br>
            <a:r>
              <a:rPr lang="en-US" sz="2200" dirty="0">
                <a:solidFill>
                  <a:srgbClr val="000000"/>
                </a:solidFill>
                <a:latin typeface="HelveticaNeueLT Std Lt"/>
              </a:rPr>
              <a:t/>
            </a:r>
            <a:br>
              <a:rPr lang="en-US" sz="2200" dirty="0">
                <a:solidFill>
                  <a:srgbClr val="000000"/>
                </a:solidFill>
                <a:latin typeface="HelveticaNeueLT Std Lt"/>
              </a:rPr>
            </a:br>
            <a:r>
              <a:rPr lang="en-US" sz="2200" dirty="0" smtClean="0">
                <a:solidFill>
                  <a:srgbClr val="000000"/>
                </a:solidFill>
                <a:latin typeface="HelveticaNeueLT Std Lt"/>
              </a:rPr>
              <a:t>Reproductive technology enhancements are still needed to monitor &amp; advance reproductive states of female pandas.</a:t>
            </a:r>
            <a:br>
              <a:rPr lang="en-US" sz="2200" dirty="0" smtClean="0">
                <a:solidFill>
                  <a:srgbClr val="000000"/>
                </a:solidFill>
                <a:latin typeface="HelveticaNeueLT Std Lt"/>
              </a:rPr>
            </a:br>
            <a:r>
              <a:rPr lang="en-US" sz="2200" dirty="0">
                <a:solidFill>
                  <a:srgbClr val="000000"/>
                </a:solidFill>
                <a:latin typeface="HelveticaNeueLT Std Lt"/>
              </a:rPr>
              <a:t/>
            </a:r>
            <a:br>
              <a:rPr lang="en-US" sz="2200" dirty="0">
                <a:solidFill>
                  <a:srgbClr val="000000"/>
                </a:solidFill>
                <a:latin typeface="HelveticaNeueLT Std Lt"/>
              </a:rPr>
            </a:br>
            <a:r>
              <a:rPr lang="en-US" sz="2400" dirty="0" smtClean="0">
                <a:solidFill>
                  <a:srgbClr val="000000"/>
                </a:solidFill>
                <a:latin typeface="HelveticaNeueLT Std Lt"/>
              </a:rPr>
              <a:t/>
            </a:r>
            <a:br>
              <a:rPr lang="en-US" sz="2400" dirty="0" smtClean="0">
                <a:solidFill>
                  <a:srgbClr val="000000"/>
                </a:solidFill>
                <a:latin typeface="HelveticaNeueLT Std 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spTree>
    <p:extLst>
      <p:ext uri="{BB962C8B-B14F-4D97-AF65-F5344CB8AC3E}">
        <p14:creationId xmlns:p14="http://schemas.microsoft.com/office/powerpoint/2010/main" val="547137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86161" y="264633"/>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3600" b="0" kern="0" dirty="0" smtClean="0">
                <a:solidFill>
                  <a:srgbClr val="FF9933"/>
                </a:solidFill>
              </a:rPr>
              <a:t> </a:t>
            </a:r>
            <a:r>
              <a:rPr lang="en-US" altLang="en-US" sz="2800" b="0" kern="0" dirty="0" smtClean="0">
                <a:solidFill>
                  <a:srgbClr val="FF9933"/>
                </a:solidFill>
              </a:rPr>
              <a:t>Helpful Molecular </a:t>
            </a:r>
            <a:r>
              <a:rPr lang="en-US" altLang="en-US" sz="2800" b="0" kern="0" dirty="0">
                <a:solidFill>
                  <a:srgbClr val="FF9933"/>
                </a:solidFill>
              </a:rPr>
              <a:t>T</a:t>
            </a:r>
            <a:r>
              <a:rPr lang="en-US" altLang="en-US" sz="2800" b="0" kern="0" dirty="0" smtClean="0">
                <a:solidFill>
                  <a:srgbClr val="FF9933"/>
                </a:solidFill>
              </a:rPr>
              <a:t>echniques</a:t>
            </a:r>
          </a:p>
        </p:txBody>
      </p:sp>
      <p:sp>
        <p:nvSpPr>
          <p:cNvPr id="8" name="Title 1"/>
          <p:cNvSpPr>
            <a:spLocks noGrp="1"/>
          </p:cNvSpPr>
          <p:nvPr>
            <p:ph type="title"/>
          </p:nvPr>
        </p:nvSpPr>
        <p:spPr>
          <a:xfrm>
            <a:off x="178421" y="3116065"/>
            <a:ext cx="3397291" cy="1795735"/>
          </a:xfrm>
        </p:spPr>
        <p:txBody>
          <a:bodyPr/>
          <a:lstStyle/>
          <a:p>
            <a:r>
              <a:rPr lang="en-US" altLang="en-US" sz="2400" b="1" dirty="0" smtClean="0">
                <a:solidFill>
                  <a:schemeClr val="tx1"/>
                </a:solidFill>
                <a:latin typeface="+mn-lt"/>
              </a:rPr>
              <a:t>Molecular tests such as an ELISA can help us to monitor and visualize a variety of regulating agents in the body such as hormones that navigate the panda’s reproductive process.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091" y="1138238"/>
            <a:ext cx="6608763" cy="49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04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86161" y="305416"/>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Enhancing Hormone Tracking</a:t>
            </a:r>
          </a:p>
        </p:txBody>
      </p:sp>
      <p:sp>
        <p:nvSpPr>
          <p:cNvPr id="2" name="Rectangle 1"/>
          <p:cNvSpPr/>
          <p:nvPr/>
        </p:nvSpPr>
        <p:spPr>
          <a:xfrm>
            <a:off x="140512" y="966787"/>
            <a:ext cx="2766461" cy="4924425"/>
          </a:xfrm>
          <a:prstGeom prst="rect">
            <a:avLst/>
          </a:prstGeom>
        </p:spPr>
        <p:txBody>
          <a:bodyPr wrap="square">
            <a:spAutoFit/>
          </a:bodyPr>
          <a:lstStyle/>
          <a:p>
            <a:endParaRPr lang="en-US" sz="2800" b="0" dirty="0">
              <a:solidFill>
                <a:srgbClr val="000000"/>
              </a:solidFill>
              <a:latin typeface="HelveticaNeueLT Std Lt"/>
            </a:endParaRPr>
          </a:p>
          <a:p>
            <a:r>
              <a:rPr lang="en-US" sz="2200" b="0" dirty="0" smtClean="0">
                <a:solidFill>
                  <a:srgbClr val="000000"/>
                </a:solidFill>
                <a:latin typeface="HelveticaNeueLT Std Lt"/>
              </a:rPr>
              <a:t>Based on the graph, which 3 hormones would </a:t>
            </a:r>
            <a:r>
              <a:rPr lang="en-US" sz="2200" b="0" dirty="0">
                <a:solidFill>
                  <a:srgbClr val="000000"/>
                </a:solidFill>
                <a:latin typeface="HelveticaNeueLT Std Lt"/>
              </a:rPr>
              <a:t>be good </a:t>
            </a:r>
            <a:r>
              <a:rPr lang="en-US" sz="2200" b="0" dirty="0" smtClean="0">
                <a:solidFill>
                  <a:srgbClr val="000000"/>
                </a:solidFill>
                <a:latin typeface="HelveticaNeueLT Std Lt"/>
              </a:rPr>
              <a:t>predictors of ovulation in </a:t>
            </a:r>
            <a:r>
              <a:rPr lang="en-US" sz="2200" b="0" dirty="0">
                <a:solidFill>
                  <a:srgbClr val="000000"/>
                </a:solidFill>
                <a:latin typeface="HelveticaNeueLT Std Lt"/>
              </a:rPr>
              <a:t>a female giant </a:t>
            </a:r>
            <a:r>
              <a:rPr lang="en-US" sz="2200" b="0" dirty="0" smtClean="0">
                <a:solidFill>
                  <a:srgbClr val="000000"/>
                </a:solidFill>
                <a:latin typeface="HelveticaNeueLT Std Lt"/>
              </a:rPr>
              <a:t>panda</a:t>
            </a:r>
            <a:r>
              <a:rPr lang="en-US" sz="2200" b="0" dirty="0">
                <a:solidFill>
                  <a:srgbClr val="000000"/>
                </a:solidFill>
                <a:latin typeface="HelveticaNeueLT Std Lt"/>
              </a:rPr>
              <a:t>?</a:t>
            </a:r>
            <a:endParaRPr lang="en-US" sz="2200" b="0" dirty="0" smtClean="0">
              <a:solidFill>
                <a:srgbClr val="000000"/>
              </a:solidFill>
              <a:latin typeface="HelveticaNeueLT Std Lt"/>
            </a:endParaRPr>
          </a:p>
          <a:p>
            <a:r>
              <a:rPr lang="en-US" sz="2200" b="0" dirty="0" smtClean="0">
                <a:solidFill>
                  <a:srgbClr val="000000"/>
                </a:solidFill>
                <a:latin typeface="HelveticaNeueLT Std Lt"/>
              </a:rPr>
              <a:t> </a:t>
            </a:r>
          </a:p>
          <a:p>
            <a:r>
              <a:rPr lang="en-US" sz="2200" b="0" dirty="0" smtClean="0">
                <a:solidFill>
                  <a:srgbClr val="000000"/>
                </a:solidFill>
                <a:latin typeface="HelveticaNeueLT Std Lt"/>
              </a:rPr>
              <a:t>Which of </a:t>
            </a:r>
            <a:r>
              <a:rPr lang="en-US" sz="2200" b="0" dirty="0">
                <a:solidFill>
                  <a:srgbClr val="000000"/>
                </a:solidFill>
                <a:latin typeface="HelveticaNeueLT Std Lt"/>
              </a:rPr>
              <a:t>the three reproductive hormones would provide the greatest accuracy for </a:t>
            </a:r>
            <a:r>
              <a:rPr lang="en-US" sz="2200" b="0" dirty="0" smtClean="0">
                <a:solidFill>
                  <a:srgbClr val="000000"/>
                </a:solidFill>
                <a:latin typeface="HelveticaNeueLT Std Lt"/>
              </a:rPr>
              <a:t>the onset </a:t>
            </a:r>
            <a:r>
              <a:rPr lang="en-US" sz="2200" b="0" dirty="0">
                <a:solidFill>
                  <a:srgbClr val="000000"/>
                </a:solidFill>
                <a:latin typeface="HelveticaNeueLT Std Lt"/>
              </a:rPr>
              <a:t>of ovulation?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972" y="1268888"/>
            <a:ext cx="6114197" cy="432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7503081" y="3140372"/>
            <a:ext cx="3002508" cy="276999"/>
          </a:xfrm>
          <a:prstGeom prst="rect">
            <a:avLst/>
          </a:prstGeom>
          <a:noFill/>
        </p:spPr>
        <p:txBody>
          <a:bodyPr wrap="square" rtlCol="0">
            <a:spAutoFit/>
          </a:bodyPr>
          <a:lstStyle/>
          <a:p>
            <a:r>
              <a:rPr lang="en-US" sz="1200" b="0" dirty="0" smtClean="0">
                <a:latin typeface="+mj-lt"/>
              </a:rPr>
              <a:t>Progesterone (</a:t>
            </a:r>
            <a:r>
              <a:rPr lang="en-US" sz="1200" b="0" dirty="0" err="1" smtClean="0">
                <a:latin typeface="+mj-lt"/>
              </a:rPr>
              <a:t>ng</a:t>
            </a:r>
            <a:r>
              <a:rPr lang="en-US" sz="1200" b="0" dirty="0" smtClean="0">
                <a:latin typeface="+mj-lt"/>
              </a:rPr>
              <a:t>/ml)</a:t>
            </a:r>
            <a:endParaRPr lang="en-US" sz="1200" b="0" dirty="0">
              <a:latin typeface="+mj-lt"/>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972" y="1338260"/>
            <a:ext cx="6294804"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60934" y="5431975"/>
            <a:ext cx="977323" cy="338554"/>
          </a:xfrm>
          <a:prstGeom prst="rect">
            <a:avLst/>
          </a:prstGeom>
          <a:noFill/>
        </p:spPr>
        <p:txBody>
          <a:bodyPr wrap="square" rtlCol="0">
            <a:spAutoFit/>
          </a:bodyPr>
          <a:lstStyle/>
          <a:p>
            <a:r>
              <a:rPr lang="en-US" dirty="0" smtClean="0"/>
              <a:t>weeks</a:t>
            </a:r>
            <a:endParaRPr lang="en-US" dirty="0"/>
          </a:p>
        </p:txBody>
      </p:sp>
    </p:spTree>
    <p:extLst>
      <p:ext uri="{BB962C8B-B14F-4D97-AF65-F5344CB8AC3E}">
        <p14:creationId xmlns:p14="http://schemas.microsoft.com/office/powerpoint/2010/main" val="292916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54233" y="337289"/>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Enhancing Hormone Tracking</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3125" y="3603008"/>
            <a:ext cx="2173193" cy="12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92340" y="3667946"/>
            <a:ext cx="2200565" cy="115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403807" y="3656096"/>
            <a:ext cx="2151993" cy="115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089" y="2661958"/>
            <a:ext cx="1962150" cy="2952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403695" y="3639937"/>
            <a:ext cx="2224241" cy="12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9912" y="3096850"/>
            <a:ext cx="762781" cy="36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2666" y="4459340"/>
            <a:ext cx="703357" cy="70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4522" y="4459340"/>
            <a:ext cx="547775" cy="83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1139" y="5310187"/>
            <a:ext cx="682523" cy="81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12049" y="5439386"/>
            <a:ext cx="678701" cy="64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4633" y="3956001"/>
            <a:ext cx="838200" cy="2476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2183" y="2605929"/>
            <a:ext cx="1943100" cy="3429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1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602" y="5589117"/>
            <a:ext cx="2638425" cy="3429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4899546" y="3821373"/>
            <a:ext cx="272955" cy="105792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4" name="Rectangle 3"/>
          <p:cNvSpPr/>
          <p:nvPr/>
        </p:nvSpPr>
        <p:spPr bwMode="auto">
          <a:xfrm>
            <a:off x="7078833" y="5162697"/>
            <a:ext cx="103833" cy="4609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1" name="Rectangle 20"/>
          <p:cNvSpPr/>
          <p:nvPr/>
        </p:nvSpPr>
        <p:spPr bwMode="auto">
          <a:xfrm>
            <a:off x="7734700" y="5259089"/>
            <a:ext cx="103833" cy="4609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95" y="2109788"/>
            <a:ext cx="9088205" cy="397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5102" y="1337480"/>
            <a:ext cx="9121842" cy="461665"/>
          </a:xfrm>
          <a:prstGeom prst="rect">
            <a:avLst/>
          </a:prstGeom>
          <a:noFill/>
        </p:spPr>
        <p:txBody>
          <a:bodyPr wrap="square" rtlCol="0">
            <a:spAutoFit/>
          </a:bodyPr>
          <a:lstStyle/>
          <a:p>
            <a:r>
              <a:rPr lang="en-US" sz="2400" b="0" dirty="0" smtClean="0"/>
              <a:t>paper models to reflect hormone detection</a:t>
            </a:r>
            <a:r>
              <a:rPr lang="en-US" sz="2400" dirty="0" smtClean="0"/>
              <a:t>. </a:t>
            </a:r>
            <a:endParaRPr lang="en-US" sz="2400" dirty="0"/>
          </a:p>
        </p:txBody>
      </p:sp>
    </p:spTree>
    <p:extLst>
      <p:ext uri="{BB962C8B-B14F-4D97-AF65-F5344CB8AC3E}">
        <p14:creationId xmlns:p14="http://schemas.microsoft.com/office/powerpoint/2010/main" val="51974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86161" y="264634"/>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ELISA Technique Explained</a:t>
            </a:r>
          </a:p>
        </p:txBody>
      </p:sp>
      <p:sp>
        <p:nvSpPr>
          <p:cNvPr id="5" name="Title 1"/>
          <p:cNvSpPr>
            <a:spLocks noGrp="1"/>
          </p:cNvSpPr>
          <p:nvPr>
            <p:ph type="title"/>
          </p:nvPr>
        </p:nvSpPr>
        <p:spPr>
          <a:xfrm>
            <a:off x="367991" y="1354173"/>
            <a:ext cx="9177453" cy="1795735"/>
          </a:xfrm>
        </p:spPr>
        <p:txBody>
          <a:bodyPr/>
          <a:lstStyle/>
          <a:p>
            <a:r>
              <a:rPr lang="en-US" altLang="en-US" sz="3600" b="1" dirty="0" smtClean="0">
                <a:solidFill>
                  <a:srgbClr val="00B050"/>
                </a:solidFill>
                <a:latin typeface="+mn-lt"/>
              </a:rPr>
              <a:t>E</a:t>
            </a:r>
            <a:r>
              <a:rPr lang="en-US" altLang="en-US" sz="3600" b="1" dirty="0" smtClean="0">
                <a:solidFill>
                  <a:schemeClr val="tx1"/>
                </a:solidFill>
                <a:latin typeface="+mn-lt"/>
              </a:rPr>
              <a:t>nzyme </a:t>
            </a:r>
            <a:r>
              <a:rPr lang="en-US" altLang="en-US" sz="3600" b="1" dirty="0" smtClean="0">
                <a:solidFill>
                  <a:srgbClr val="00B050"/>
                </a:solidFill>
                <a:latin typeface="+mn-lt"/>
              </a:rPr>
              <a:t>L</a:t>
            </a:r>
            <a:r>
              <a:rPr lang="en-US" altLang="en-US" sz="3600" b="1" dirty="0" smtClean="0">
                <a:solidFill>
                  <a:schemeClr val="tx1"/>
                </a:solidFill>
                <a:latin typeface="+mn-lt"/>
              </a:rPr>
              <a:t>inked </a:t>
            </a:r>
            <a:r>
              <a:rPr lang="en-US" altLang="en-US" sz="3600" b="1" dirty="0" err="1" smtClean="0">
                <a:solidFill>
                  <a:srgbClr val="00B050"/>
                </a:solidFill>
                <a:latin typeface="+mn-lt"/>
              </a:rPr>
              <a:t>I</a:t>
            </a:r>
            <a:r>
              <a:rPr lang="en-US" altLang="en-US" sz="3600" b="1" dirty="0" err="1" smtClean="0">
                <a:solidFill>
                  <a:schemeClr val="tx1"/>
                </a:solidFill>
                <a:latin typeface="+mn-lt"/>
              </a:rPr>
              <a:t>mmuno</a:t>
            </a:r>
            <a:r>
              <a:rPr lang="en-US" altLang="en-US" sz="3600" b="1" dirty="0" err="1">
                <a:solidFill>
                  <a:srgbClr val="00B050"/>
                </a:solidFill>
                <a:latin typeface="+mn-lt"/>
              </a:rPr>
              <a:t>S</a:t>
            </a:r>
            <a:r>
              <a:rPr lang="en-US" altLang="en-US" sz="3600" b="1" dirty="0" err="1" smtClean="0">
                <a:solidFill>
                  <a:schemeClr val="tx1"/>
                </a:solidFill>
                <a:latin typeface="+mn-lt"/>
              </a:rPr>
              <a:t>orbent</a:t>
            </a:r>
            <a:r>
              <a:rPr lang="en-US" altLang="en-US" sz="3600" b="1" dirty="0" smtClean="0">
                <a:solidFill>
                  <a:srgbClr val="00B050"/>
                </a:solidFill>
                <a:latin typeface="+mn-lt"/>
              </a:rPr>
              <a:t> A</a:t>
            </a:r>
            <a:r>
              <a:rPr lang="en-US" altLang="en-US" sz="3600" b="1" dirty="0" smtClean="0">
                <a:solidFill>
                  <a:schemeClr val="tx1"/>
                </a:solidFill>
                <a:latin typeface="+mn-lt"/>
              </a:rPr>
              <a:t>ssay </a:t>
            </a: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pic>
        <p:nvPicPr>
          <p:cNvPr id="1331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74" y="1934835"/>
            <a:ext cx="7432288" cy="40135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9967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54233" y="337289"/>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Modeling to Protocol Building</a:t>
            </a:r>
          </a:p>
        </p:txBody>
      </p:sp>
      <p:sp>
        <p:nvSpPr>
          <p:cNvPr id="2" name="Rectangle 1"/>
          <p:cNvSpPr/>
          <p:nvPr/>
        </p:nvSpPr>
        <p:spPr>
          <a:xfrm>
            <a:off x="185908" y="846673"/>
            <a:ext cx="8854068" cy="830997"/>
          </a:xfrm>
          <a:prstGeom prst="rect">
            <a:avLst/>
          </a:prstGeom>
        </p:spPr>
        <p:txBody>
          <a:bodyPr wrap="square">
            <a:spAutoFit/>
          </a:bodyPr>
          <a:lstStyle/>
          <a:p>
            <a:endParaRPr lang="en-US" sz="2800" b="0" dirty="0">
              <a:solidFill>
                <a:srgbClr val="000000"/>
              </a:solidFill>
              <a:latin typeface="HelveticaNeueLT Std Lt"/>
            </a:endParaRPr>
          </a:p>
          <a:p>
            <a:r>
              <a:rPr lang="en-US" sz="2000" b="0" dirty="0" smtClean="0">
                <a:solidFill>
                  <a:srgbClr val="000000"/>
                </a:solidFill>
                <a:latin typeface="HelveticaNeueLT Std Lt"/>
              </a:rPr>
              <a:t>Use the models to make a procedure. Molecules = 50ul, Washes = full wells. </a:t>
            </a:r>
            <a:endParaRPr lang="en-US" sz="2000" b="0" dirty="0">
              <a:solidFill>
                <a:srgbClr val="000000"/>
              </a:solidFill>
              <a:latin typeface="HelveticaNeueLT Std Lt"/>
            </a:endParaRP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7195" y="3891234"/>
            <a:ext cx="762781" cy="36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04808" y="3921466"/>
            <a:ext cx="409433"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4" name="Rectangle 23"/>
          <p:cNvSpPr/>
          <p:nvPr/>
        </p:nvSpPr>
        <p:spPr bwMode="auto">
          <a:xfrm>
            <a:off x="1185129" y="4805752"/>
            <a:ext cx="409433"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nvGrpSpPr>
          <p:cNvPr id="3" name="Group 2"/>
          <p:cNvGrpSpPr/>
          <p:nvPr/>
        </p:nvGrpSpPr>
        <p:grpSpPr>
          <a:xfrm>
            <a:off x="2821876" y="3221701"/>
            <a:ext cx="1337023" cy="2334171"/>
            <a:chOff x="3639794" y="1802280"/>
            <a:chExt cx="1337023" cy="233417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152521" y="2289553"/>
              <a:ext cx="2311570" cy="13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bwMode="auto">
            <a:xfrm>
              <a:off x="3639794" y="2899363"/>
              <a:ext cx="473286"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6" name="Rectangle 5"/>
            <p:cNvSpPr/>
            <p:nvPr/>
          </p:nvSpPr>
          <p:spPr bwMode="auto">
            <a:xfrm>
              <a:off x="4553736" y="2842779"/>
              <a:ext cx="423081" cy="129367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62336">
            <a:off x="104625" y="3930110"/>
            <a:ext cx="850825" cy="78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bwMode="auto">
          <a:xfrm>
            <a:off x="463124" y="5955902"/>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sp>
        <p:nvSpPr>
          <p:cNvPr id="36" name="Oval 35"/>
          <p:cNvSpPr/>
          <p:nvPr/>
        </p:nvSpPr>
        <p:spPr bwMode="auto">
          <a:xfrm>
            <a:off x="1006058" y="5955902"/>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sp>
        <p:nvSpPr>
          <p:cNvPr id="37" name="Oval 36"/>
          <p:cNvSpPr/>
          <p:nvPr/>
        </p:nvSpPr>
        <p:spPr bwMode="auto">
          <a:xfrm>
            <a:off x="1595243" y="5955901"/>
            <a:ext cx="99411" cy="183525"/>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grpSp>
        <p:nvGrpSpPr>
          <p:cNvPr id="11" name="Group 10"/>
          <p:cNvGrpSpPr/>
          <p:nvPr/>
        </p:nvGrpSpPr>
        <p:grpSpPr>
          <a:xfrm>
            <a:off x="1428516" y="3971819"/>
            <a:ext cx="741755" cy="781606"/>
            <a:chOff x="1905381" y="3080223"/>
            <a:chExt cx="741755" cy="781606"/>
          </a:xfrm>
        </p:grpSpPr>
        <p:pic>
          <p:nvPicPr>
            <p:cNvPr id="3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8" name="Oval 37"/>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44" name="Group 43"/>
          <p:cNvGrpSpPr/>
          <p:nvPr/>
        </p:nvGrpSpPr>
        <p:grpSpPr>
          <a:xfrm>
            <a:off x="2044096" y="3953739"/>
            <a:ext cx="741755" cy="825149"/>
            <a:chOff x="1905381" y="3036680"/>
            <a:chExt cx="741755" cy="825149"/>
          </a:xfrm>
        </p:grpSpPr>
        <p:pic>
          <p:nvPicPr>
            <p:cNvPr id="4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449" y="3036680"/>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Oval 45"/>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47" name="Oval 46"/>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48" name="Group 47"/>
          <p:cNvGrpSpPr/>
          <p:nvPr/>
        </p:nvGrpSpPr>
        <p:grpSpPr>
          <a:xfrm>
            <a:off x="4146052" y="4000388"/>
            <a:ext cx="741755" cy="781606"/>
            <a:chOff x="1905381" y="3080223"/>
            <a:chExt cx="741755" cy="781606"/>
          </a:xfrm>
        </p:grpSpPr>
        <p:pic>
          <p:nvPicPr>
            <p:cNvPr id="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Oval 49"/>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1" name="Oval 50"/>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52" name="Group 51"/>
          <p:cNvGrpSpPr/>
          <p:nvPr/>
        </p:nvGrpSpPr>
        <p:grpSpPr>
          <a:xfrm>
            <a:off x="6877858" y="4024146"/>
            <a:ext cx="741755" cy="781606"/>
            <a:chOff x="1905381" y="3080223"/>
            <a:chExt cx="741755" cy="781606"/>
          </a:xfrm>
        </p:grpSpPr>
        <p:pic>
          <p:nvPicPr>
            <p:cNvPr id="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Oval 53"/>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5" name="Oval 54"/>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60" name="Group 59"/>
          <p:cNvGrpSpPr/>
          <p:nvPr/>
        </p:nvGrpSpPr>
        <p:grpSpPr>
          <a:xfrm>
            <a:off x="7435817" y="4030890"/>
            <a:ext cx="741755" cy="781606"/>
            <a:chOff x="1905381" y="3080223"/>
            <a:chExt cx="741755" cy="781606"/>
          </a:xfrm>
        </p:grpSpPr>
        <p:pic>
          <p:nvPicPr>
            <p:cNvPr id="6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61"/>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63" name="Oval 62"/>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sp>
        <p:nvSpPr>
          <p:cNvPr id="12" name="TextBox 11"/>
          <p:cNvSpPr txBox="1"/>
          <p:nvPr/>
        </p:nvSpPr>
        <p:spPr>
          <a:xfrm>
            <a:off x="104624" y="1867952"/>
            <a:ext cx="2482405" cy="1200329"/>
          </a:xfrm>
          <a:prstGeom prst="rect">
            <a:avLst/>
          </a:prstGeom>
          <a:noFill/>
        </p:spPr>
        <p:txBody>
          <a:bodyPr wrap="square" rtlCol="0">
            <a:spAutoFit/>
          </a:bodyPr>
          <a:lstStyle/>
          <a:p>
            <a:r>
              <a:rPr lang="en-US" sz="3600" dirty="0" smtClean="0"/>
              <a:t>Antigen? </a:t>
            </a:r>
          </a:p>
          <a:p>
            <a:endParaRPr lang="en-US" sz="3600" dirty="0"/>
          </a:p>
        </p:txBody>
      </p:sp>
      <p:sp>
        <p:nvSpPr>
          <p:cNvPr id="13" name="TextBox 12"/>
          <p:cNvSpPr txBox="1"/>
          <p:nvPr/>
        </p:nvSpPr>
        <p:spPr>
          <a:xfrm>
            <a:off x="0" y="2403542"/>
            <a:ext cx="2821876" cy="707886"/>
          </a:xfrm>
          <a:prstGeom prst="rect">
            <a:avLst/>
          </a:prstGeom>
          <a:noFill/>
        </p:spPr>
        <p:txBody>
          <a:bodyPr wrap="square" rtlCol="0">
            <a:spAutoFit/>
          </a:bodyPr>
          <a:lstStyle/>
          <a:p>
            <a:r>
              <a:rPr lang="en-US" sz="4000" dirty="0" smtClean="0"/>
              <a:t>Estrogen! </a:t>
            </a:r>
            <a:endParaRPr lang="en-US" sz="4000" dirty="0"/>
          </a:p>
        </p:txBody>
      </p:sp>
      <p:sp>
        <p:nvSpPr>
          <p:cNvPr id="65" name="TextBox 64"/>
          <p:cNvSpPr txBox="1"/>
          <p:nvPr/>
        </p:nvSpPr>
        <p:spPr>
          <a:xfrm>
            <a:off x="2533158" y="2023437"/>
            <a:ext cx="2380771" cy="1077218"/>
          </a:xfrm>
          <a:prstGeom prst="rect">
            <a:avLst/>
          </a:prstGeom>
          <a:noFill/>
        </p:spPr>
        <p:txBody>
          <a:bodyPr wrap="square" rtlCol="0">
            <a:spAutoFit/>
          </a:bodyPr>
          <a:lstStyle/>
          <a:p>
            <a:pPr algn="ctr"/>
            <a:r>
              <a:rPr lang="en-US" sz="3200" dirty="0" smtClean="0"/>
              <a:t>1</a:t>
            </a:r>
            <a:r>
              <a:rPr lang="en-US" sz="3200" baseline="30000" dirty="0" smtClean="0"/>
              <a:t>0</a:t>
            </a:r>
            <a:r>
              <a:rPr lang="en-US" sz="3200" dirty="0"/>
              <a:t> </a:t>
            </a:r>
            <a:r>
              <a:rPr lang="en-US" sz="3200" dirty="0" smtClean="0"/>
              <a:t>Antibody</a:t>
            </a:r>
            <a:endParaRPr lang="en-US" sz="3200" dirty="0"/>
          </a:p>
        </p:txBody>
      </p:sp>
      <p:sp>
        <p:nvSpPr>
          <p:cNvPr id="67" name="TextBox 66"/>
          <p:cNvSpPr txBox="1"/>
          <p:nvPr/>
        </p:nvSpPr>
        <p:spPr>
          <a:xfrm>
            <a:off x="4839697" y="1991063"/>
            <a:ext cx="2291052" cy="1077218"/>
          </a:xfrm>
          <a:prstGeom prst="rect">
            <a:avLst/>
          </a:prstGeom>
          <a:noFill/>
        </p:spPr>
        <p:txBody>
          <a:bodyPr wrap="square" rtlCol="0">
            <a:spAutoFit/>
          </a:bodyPr>
          <a:lstStyle/>
          <a:p>
            <a:pPr algn="ctr"/>
            <a:r>
              <a:rPr lang="en-US" sz="3200" dirty="0"/>
              <a:t>2</a:t>
            </a:r>
            <a:r>
              <a:rPr lang="en-US" sz="3200" baseline="30000" dirty="0" smtClean="0"/>
              <a:t>0</a:t>
            </a:r>
            <a:r>
              <a:rPr lang="en-US" sz="3200" dirty="0" smtClean="0"/>
              <a:t> Antibody</a:t>
            </a:r>
            <a:endParaRPr lang="en-US" sz="3200" dirty="0"/>
          </a:p>
        </p:txBody>
      </p:sp>
      <p:sp>
        <p:nvSpPr>
          <p:cNvPr id="68" name="TextBox 67"/>
          <p:cNvSpPr txBox="1"/>
          <p:nvPr/>
        </p:nvSpPr>
        <p:spPr>
          <a:xfrm>
            <a:off x="6984692" y="2449279"/>
            <a:ext cx="2356505" cy="584775"/>
          </a:xfrm>
          <a:prstGeom prst="rect">
            <a:avLst/>
          </a:prstGeom>
          <a:noFill/>
        </p:spPr>
        <p:txBody>
          <a:bodyPr wrap="square" rtlCol="0">
            <a:spAutoFit/>
          </a:bodyPr>
          <a:lstStyle/>
          <a:p>
            <a:pPr algn="ctr"/>
            <a:r>
              <a:rPr lang="en-US" sz="3200" dirty="0" smtClean="0"/>
              <a:t>Substrate</a:t>
            </a:r>
            <a:endParaRPr lang="en-US" sz="3200" dirty="0"/>
          </a:p>
        </p:txBody>
      </p:sp>
      <p:grpSp>
        <p:nvGrpSpPr>
          <p:cNvPr id="17" name="Group 16"/>
          <p:cNvGrpSpPr/>
          <p:nvPr/>
        </p:nvGrpSpPr>
        <p:grpSpPr>
          <a:xfrm>
            <a:off x="5212158" y="3354624"/>
            <a:ext cx="2531121" cy="2360477"/>
            <a:chOff x="5212158" y="3354624"/>
            <a:chExt cx="2531121" cy="2360477"/>
          </a:xfrm>
        </p:grpSpPr>
        <p:grpSp>
          <p:nvGrpSpPr>
            <p:cNvPr id="9" name="Group 8"/>
            <p:cNvGrpSpPr/>
            <p:nvPr/>
          </p:nvGrpSpPr>
          <p:grpSpPr>
            <a:xfrm>
              <a:off x="5212158" y="3354624"/>
              <a:ext cx="1613783" cy="2360477"/>
              <a:chOff x="5192881" y="2842780"/>
              <a:chExt cx="1613783" cy="2360477"/>
            </a:xfrm>
          </p:grpSpPr>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867838" y="3264431"/>
                <a:ext cx="2360477" cy="151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5192881" y="3631325"/>
                <a:ext cx="409433" cy="156104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sp>
          <p:nvSpPr>
            <p:cNvPr id="16" name="TextBox 15"/>
            <p:cNvSpPr txBox="1"/>
            <p:nvPr/>
          </p:nvSpPr>
          <p:spPr>
            <a:xfrm>
              <a:off x="6226104" y="4989277"/>
              <a:ext cx="1517175" cy="338554"/>
            </a:xfrm>
            <a:prstGeom prst="rect">
              <a:avLst/>
            </a:prstGeom>
            <a:noFill/>
          </p:spPr>
          <p:txBody>
            <a:bodyPr wrap="square" rtlCol="0">
              <a:spAutoFit/>
            </a:bodyPr>
            <a:lstStyle/>
            <a:p>
              <a:r>
                <a:rPr lang="en-US" dirty="0" smtClean="0"/>
                <a:t>Enzyme</a:t>
              </a:r>
              <a:endParaRPr lang="en-US" dirty="0"/>
            </a:p>
          </p:txBody>
        </p:sp>
      </p:grpSp>
      <p:grpSp>
        <p:nvGrpSpPr>
          <p:cNvPr id="73" name="Group 72"/>
          <p:cNvGrpSpPr/>
          <p:nvPr/>
        </p:nvGrpSpPr>
        <p:grpSpPr>
          <a:xfrm>
            <a:off x="6348791" y="4030890"/>
            <a:ext cx="741755" cy="781606"/>
            <a:chOff x="1905381" y="3080223"/>
            <a:chExt cx="741755" cy="781606"/>
          </a:xfrm>
        </p:grpSpPr>
        <p:pic>
          <p:nvPicPr>
            <p:cNvPr id="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Oval 74"/>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76" name="Oval 75"/>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77" name="Group 76"/>
          <p:cNvGrpSpPr/>
          <p:nvPr/>
        </p:nvGrpSpPr>
        <p:grpSpPr>
          <a:xfrm>
            <a:off x="4686005" y="4015416"/>
            <a:ext cx="741755" cy="781606"/>
            <a:chOff x="1905381" y="3080223"/>
            <a:chExt cx="741755" cy="781606"/>
          </a:xfrm>
        </p:grpSpPr>
        <p:pic>
          <p:nvPicPr>
            <p:cNvPr id="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Oval 78"/>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80" name="Oval 79"/>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sp>
        <p:nvSpPr>
          <p:cNvPr id="18" name="TextBox 17"/>
          <p:cNvSpPr txBox="1"/>
          <p:nvPr/>
        </p:nvSpPr>
        <p:spPr>
          <a:xfrm>
            <a:off x="185907" y="5628553"/>
            <a:ext cx="1984363" cy="461665"/>
          </a:xfrm>
          <a:prstGeom prst="rect">
            <a:avLst/>
          </a:prstGeom>
          <a:noFill/>
        </p:spPr>
        <p:txBody>
          <a:bodyPr wrap="square" rtlCol="0">
            <a:spAutoFit/>
          </a:bodyPr>
          <a:lstStyle/>
          <a:p>
            <a:r>
              <a:rPr lang="en-US" sz="2400" dirty="0" smtClean="0"/>
              <a:t>50ul + 5min</a:t>
            </a:r>
            <a:endParaRPr lang="en-US" sz="2400" dirty="0"/>
          </a:p>
        </p:txBody>
      </p:sp>
      <p:sp>
        <p:nvSpPr>
          <p:cNvPr id="82" name="TextBox 81"/>
          <p:cNvSpPr txBox="1"/>
          <p:nvPr/>
        </p:nvSpPr>
        <p:spPr>
          <a:xfrm>
            <a:off x="3070032" y="5617348"/>
            <a:ext cx="2142125" cy="461665"/>
          </a:xfrm>
          <a:prstGeom prst="rect">
            <a:avLst/>
          </a:prstGeom>
          <a:noFill/>
        </p:spPr>
        <p:txBody>
          <a:bodyPr wrap="square" rtlCol="0">
            <a:spAutoFit/>
          </a:bodyPr>
          <a:lstStyle/>
          <a:p>
            <a:r>
              <a:rPr lang="en-US" sz="2400" dirty="0" smtClean="0"/>
              <a:t>50ul + 5 min</a:t>
            </a:r>
            <a:endParaRPr lang="en-US" sz="2400" dirty="0"/>
          </a:p>
        </p:txBody>
      </p:sp>
      <p:sp>
        <p:nvSpPr>
          <p:cNvPr id="83" name="TextBox 82"/>
          <p:cNvSpPr txBox="1"/>
          <p:nvPr/>
        </p:nvSpPr>
        <p:spPr>
          <a:xfrm>
            <a:off x="5455583" y="5704214"/>
            <a:ext cx="1993773" cy="461665"/>
          </a:xfrm>
          <a:prstGeom prst="rect">
            <a:avLst/>
          </a:prstGeom>
          <a:noFill/>
        </p:spPr>
        <p:txBody>
          <a:bodyPr wrap="square" rtlCol="0">
            <a:spAutoFit/>
          </a:bodyPr>
          <a:lstStyle/>
          <a:p>
            <a:r>
              <a:rPr lang="en-US" sz="2400" dirty="0" smtClean="0"/>
              <a:t>50ul + 5 min</a:t>
            </a:r>
            <a:endParaRPr lang="en-US" sz="2400" dirty="0"/>
          </a:p>
        </p:txBody>
      </p:sp>
      <p:sp>
        <p:nvSpPr>
          <p:cNvPr id="84" name="TextBox 83"/>
          <p:cNvSpPr txBox="1"/>
          <p:nvPr/>
        </p:nvSpPr>
        <p:spPr>
          <a:xfrm>
            <a:off x="8228473" y="5676451"/>
            <a:ext cx="915527" cy="461665"/>
          </a:xfrm>
          <a:prstGeom prst="rect">
            <a:avLst/>
          </a:prstGeom>
          <a:noFill/>
        </p:spPr>
        <p:txBody>
          <a:bodyPr wrap="square" rtlCol="0">
            <a:spAutoFit/>
          </a:bodyPr>
          <a:lstStyle/>
          <a:p>
            <a:r>
              <a:rPr lang="en-US" sz="2400" dirty="0" smtClean="0"/>
              <a:t>50ul</a:t>
            </a:r>
            <a:endParaRPr lang="en-US" sz="2400" dirty="0"/>
          </a:p>
        </p:txBody>
      </p:sp>
    </p:spTree>
    <p:extLst>
      <p:ext uri="{BB962C8B-B14F-4D97-AF65-F5344CB8AC3E}">
        <p14:creationId xmlns:p14="http://schemas.microsoft.com/office/powerpoint/2010/main" val="1950530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P spid="37" grpId="0" animBg="1"/>
      <p:bldP spid="13" grpId="0"/>
      <p:bldP spid="65" grpId="0"/>
      <p:bldP spid="67" grpId="0"/>
      <p:bldP spid="68" grpId="0"/>
      <p:bldP spid="18" grpId="0"/>
      <p:bldP spid="82" grpId="0"/>
      <p:bldP spid="83"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54233" y="337289"/>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Enhancing Hormone Tracking</a:t>
            </a:r>
          </a:p>
        </p:txBody>
      </p:sp>
      <p:sp>
        <p:nvSpPr>
          <p:cNvPr id="4" name="Rectangle 3"/>
          <p:cNvSpPr/>
          <p:nvPr/>
        </p:nvSpPr>
        <p:spPr bwMode="auto">
          <a:xfrm>
            <a:off x="7078833" y="5162697"/>
            <a:ext cx="103833" cy="4609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21" name="Rectangle 20"/>
          <p:cNvSpPr/>
          <p:nvPr/>
        </p:nvSpPr>
        <p:spPr bwMode="auto">
          <a:xfrm>
            <a:off x="7734700" y="5259089"/>
            <a:ext cx="103833" cy="4609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pic>
        <p:nvPicPr>
          <p:cNvPr id="410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17959">
            <a:off x="5710622" y="4555382"/>
            <a:ext cx="762781" cy="36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0" y="3921466"/>
            <a:ext cx="409433"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25" name="Rectangle 24"/>
          <p:cNvSpPr/>
          <p:nvPr/>
        </p:nvSpPr>
        <p:spPr bwMode="auto">
          <a:xfrm>
            <a:off x="-21771" y="4774649"/>
            <a:ext cx="889319"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50438">
            <a:off x="2570968" y="4103466"/>
            <a:ext cx="2311570" cy="13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bwMode="auto">
          <a:xfrm>
            <a:off x="4035754" y="3459084"/>
            <a:ext cx="409433"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24" name="Rectangle 23"/>
          <p:cNvSpPr/>
          <p:nvPr/>
        </p:nvSpPr>
        <p:spPr bwMode="auto">
          <a:xfrm rot="17899016">
            <a:off x="5002819" y="4301243"/>
            <a:ext cx="409433" cy="151133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pic>
        <p:nvPicPr>
          <p:cNvPr id="102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29661">
            <a:off x="3886976" y="3445063"/>
            <a:ext cx="2360477" cy="151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2895600" y="3287987"/>
            <a:ext cx="423081" cy="151162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pic>
        <p:nvPicPr>
          <p:cNvPr id="103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18070">
            <a:off x="3764435" y="5326720"/>
            <a:ext cx="850825" cy="78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bwMode="auto">
          <a:xfrm>
            <a:off x="463124" y="5955902"/>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36" name="Oval 35"/>
          <p:cNvSpPr/>
          <p:nvPr/>
        </p:nvSpPr>
        <p:spPr bwMode="auto">
          <a:xfrm>
            <a:off x="1006058" y="5955902"/>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37" name="Oval 36"/>
          <p:cNvSpPr/>
          <p:nvPr/>
        </p:nvSpPr>
        <p:spPr bwMode="auto">
          <a:xfrm>
            <a:off x="1595243" y="5955901"/>
            <a:ext cx="99411" cy="183525"/>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000000"/>
              </a:solidFill>
            </a:endParaRPr>
          </a:p>
        </p:txBody>
      </p:sp>
      <p:sp>
        <p:nvSpPr>
          <p:cNvPr id="3" name="Rounded Rectangle 2"/>
          <p:cNvSpPr/>
          <p:nvPr/>
        </p:nvSpPr>
        <p:spPr bwMode="auto">
          <a:xfrm>
            <a:off x="1981199" y="1295400"/>
            <a:ext cx="4853827" cy="4752263"/>
          </a:xfrm>
          <a:prstGeom prst="round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9" name="Rectangle 8"/>
          <p:cNvSpPr/>
          <p:nvPr/>
        </p:nvSpPr>
        <p:spPr bwMode="auto">
          <a:xfrm>
            <a:off x="1694654" y="1219200"/>
            <a:ext cx="5777746" cy="762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pic>
        <p:nvPicPr>
          <p:cNvPr id="3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163453">
            <a:off x="2610757" y="1728125"/>
            <a:ext cx="2360477" cy="151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2992">
            <a:off x="4073592" y="1388813"/>
            <a:ext cx="762781" cy="36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rot="18467196">
            <a:off x="3797591" y="2208208"/>
            <a:ext cx="1663554" cy="41575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38" name="Rectangle 37"/>
          <p:cNvSpPr/>
          <p:nvPr/>
        </p:nvSpPr>
        <p:spPr bwMode="auto">
          <a:xfrm rot="1697890">
            <a:off x="4471524" y="4828810"/>
            <a:ext cx="1663554" cy="41575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404633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heel(1)">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circle(in)">
                                      <p:cBhvr>
                                        <p:cTn id="32"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E3BBE8DA-8AC8-40B2-B00D-3A2F87B2A989}"/>
              </a:ext>
            </a:extLst>
          </p:cNvPr>
          <p:cNvSpPr>
            <a:spLocks noGrp="1"/>
          </p:cNvSpPr>
          <p:nvPr>
            <p:ph type="title"/>
          </p:nvPr>
        </p:nvSpPr>
        <p:spPr>
          <a:xfrm>
            <a:off x="0" y="1227117"/>
            <a:ext cx="9144000" cy="609600"/>
          </a:xfrm>
        </p:spPr>
        <p:txBody>
          <a:bodyPr/>
          <a:lstStyle/>
          <a:p>
            <a:pPr algn="ctr"/>
            <a:r>
              <a:rPr lang="en-US" sz="3200" b="0" dirty="0">
                <a:latin typeface="Arial" panose="020B0604020202020204" pitchFamily="34" charset="0"/>
                <a:ea typeface="Tahoma" panose="020B0604030504040204" pitchFamily="34" charset="0"/>
                <a:cs typeface="Arial" panose="020B0604020202020204" pitchFamily="34" charset="0"/>
              </a:rPr>
              <a:t>Curriculum &amp; Training Specialists</a:t>
            </a:r>
          </a:p>
        </p:txBody>
      </p:sp>
      <p:grpSp>
        <p:nvGrpSpPr>
          <p:cNvPr id="5" name="Group 4"/>
          <p:cNvGrpSpPr/>
          <p:nvPr/>
        </p:nvGrpSpPr>
        <p:grpSpPr>
          <a:xfrm>
            <a:off x="734721" y="2246972"/>
            <a:ext cx="7635786" cy="2235101"/>
            <a:chOff x="647333" y="2444616"/>
            <a:chExt cx="7635786" cy="2235101"/>
          </a:xfrm>
        </p:grpSpPr>
        <p:sp>
          <p:nvSpPr>
            <p:cNvPr id="6" name="AutoShape 4"/>
            <p:cNvSpPr>
              <a:spLocks/>
            </p:cNvSpPr>
            <p:nvPr/>
          </p:nvSpPr>
          <p:spPr bwMode="auto">
            <a:xfrm>
              <a:off x="3617462" y="4284430"/>
              <a:ext cx="1775725" cy="2768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lnSpc>
                  <a:spcPct val="130000"/>
                </a:lnSpc>
                <a:spcBef>
                  <a:spcPct val="0"/>
                </a:spcBef>
                <a:buClrTx/>
                <a:buSzTx/>
                <a:buFontTx/>
                <a:buNone/>
              </a:pPr>
              <a:r>
                <a:rPr lang="en-US" altLang="en-US" sz="1800" b="1" dirty="0">
                  <a:latin typeface="Helvetica Neue UltraLight"/>
                  <a:ea typeface="Helvetica Neue UltraLight"/>
                  <a:cs typeface="Helvetica Neue UltraLight"/>
                  <a:sym typeface="Helvetica Neue UltraLight"/>
                </a:rPr>
                <a:t>Leigh </a:t>
              </a:r>
              <a:r>
                <a:rPr lang="en-US" altLang="en-US" sz="1800" b="1" dirty="0" smtClean="0">
                  <a:latin typeface="Helvetica Neue UltraLight"/>
                  <a:ea typeface="Helvetica Neue UltraLight"/>
                  <a:cs typeface="Helvetica Neue UltraLight"/>
                  <a:sym typeface="Helvetica Neue UltraLight"/>
                </a:rPr>
                <a:t>Brown</a:t>
              </a:r>
              <a:endParaRPr lang="en-US" altLang="en-US" sz="1800" b="1" dirty="0">
                <a:latin typeface="Helvetica Neue UltraLight"/>
                <a:ea typeface="Helvetica Neue UltraLight"/>
                <a:cs typeface="Helvetica Neue UltraLight"/>
                <a:sym typeface="Helvetica Neue UltraLight"/>
              </a:endParaRPr>
            </a:p>
          </p:txBody>
        </p:sp>
        <p:sp>
          <p:nvSpPr>
            <p:cNvPr id="7" name="AutoShape 4"/>
            <p:cNvSpPr>
              <a:spLocks/>
            </p:cNvSpPr>
            <p:nvPr/>
          </p:nvSpPr>
          <p:spPr bwMode="auto">
            <a:xfrm>
              <a:off x="647333" y="4284571"/>
              <a:ext cx="1772382" cy="278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lnSpc>
                  <a:spcPct val="130000"/>
                </a:lnSpc>
                <a:spcBef>
                  <a:spcPct val="0"/>
                </a:spcBef>
                <a:buClrTx/>
                <a:buSzTx/>
                <a:buFontTx/>
                <a:buNone/>
              </a:pPr>
              <a:r>
                <a:rPr lang="en-US" altLang="en-US" sz="1800" b="1" dirty="0">
                  <a:latin typeface="Helvetica Neue UltraLight"/>
                  <a:ea typeface="Helvetica Neue UltraLight"/>
                  <a:cs typeface="Helvetica Neue UltraLight"/>
                  <a:sym typeface="Helvetica Neue UltraLight"/>
                </a:rPr>
                <a:t>Damon </a:t>
              </a:r>
              <a:r>
                <a:rPr lang="en-US" altLang="en-US" sz="1800" b="1" dirty="0" err="1" smtClean="0">
                  <a:latin typeface="Helvetica Neue UltraLight"/>
                  <a:ea typeface="Helvetica Neue UltraLight"/>
                  <a:cs typeface="Helvetica Neue UltraLight"/>
                  <a:sym typeface="Helvetica Neue UltraLight"/>
                </a:rPr>
                <a:t>Tighe</a:t>
              </a:r>
              <a:endParaRPr lang="en-US" altLang="en-US" sz="1800" b="1" dirty="0">
                <a:latin typeface="Helvetica Neue UltraLight"/>
                <a:ea typeface="Helvetica Neue UltraLight"/>
                <a:cs typeface="Helvetica Neue UltraLight"/>
                <a:sym typeface="Helvetica Neue UltraLight"/>
              </a:endParaRPr>
            </a:p>
          </p:txBody>
        </p:sp>
        <p:pic>
          <p:nvPicPr>
            <p:cNvPr id="8" name="Picture 3"/>
            <p:cNvPicPr>
              <a:picLocks noChangeAspect="1" noChangeArrowheads="1"/>
            </p:cNvPicPr>
            <p:nvPr/>
          </p:nvPicPr>
          <p:blipFill>
            <a:blip r:embed="rId2"/>
            <a:srcRect/>
            <a:stretch>
              <a:fillRect/>
            </a:stretch>
          </p:blipFill>
          <p:spPr bwMode="auto">
            <a:xfrm>
              <a:off x="3617462" y="2444616"/>
              <a:ext cx="1775725" cy="1772382"/>
            </a:xfrm>
            <a:prstGeom prst="rect">
              <a:avLst/>
            </a:prstGeom>
            <a:noFill/>
            <a:ln w="19050">
              <a:solidFill>
                <a:schemeClr val="accent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6" descr="Damon Tighe"/>
            <p:cNvPicPr>
              <a:picLocks noChangeAspect="1" noChangeArrowheads="1"/>
            </p:cNvPicPr>
            <p:nvPr/>
          </p:nvPicPr>
          <p:blipFill>
            <a:blip r:embed="rId3"/>
            <a:srcRect/>
            <a:stretch>
              <a:fillRect/>
            </a:stretch>
          </p:blipFill>
          <p:spPr bwMode="auto">
            <a:xfrm>
              <a:off x="647333" y="2444616"/>
              <a:ext cx="1772382" cy="1772382"/>
            </a:xfrm>
            <a:prstGeom prst="rect">
              <a:avLst/>
            </a:prstGeom>
            <a:noFill/>
            <a:ln w="19050">
              <a:solidFill>
                <a:schemeClr val="accent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51" t="25532" r="72502" b="37538"/>
            <a:stretch/>
          </p:blipFill>
          <p:spPr bwMode="auto">
            <a:xfrm>
              <a:off x="6555581" y="2444616"/>
              <a:ext cx="1727538" cy="1772382"/>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extrusionH="38100" contourW="31750">
              <a:bevelT w="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4"/>
            <p:cNvSpPr>
              <a:spLocks/>
            </p:cNvSpPr>
            <p:nvPr/>
          </p:nvSpPr>
          <p:spPr bwMode="auto">
            <a:xfrm>
              <a:off x="6555581" y="4284430"/>
              <a:ext cx="1727538" cy="395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lnSpc>
                  <a:spcPct val="130000"/>
                </a:lnSpc>
                <a:spcBef>
                  <a:spcPct val="0"/>
                </a:spcBef>
                <a:buClrTx/>
                <a:buSzTx/>
                <a:buFontTx/>
                <a:buNone/>
              </a:pPr>
              <a:r>
                <a:rPr lang="en-US" altLang="en-US" sz="1800" b="1" dirty="0" err="1">
                  <a:latin typeface="Helvetica Neue UltraLight"/>
                  <a:ea typeface="Helvetica Neue UltraLight"/>
                  <a:cs typeface="Helvetica Neue UltraLight"/>
                  <a:sym typeface="Helvetica Neue UltraLight"/>
                </a:rPr>
                <a:t>Tamica</a:t>
              </a:r>
              <a:r>
                <a:rPr lang="en-US" altLang="en-US" sz="1800" b="1" dirty="0">
                  <a:latin typeface="Helvetica Neue UltraLight"/>
                  <a:ea typeface="Helvetica Neue UltraLight"/>
                  <a:cs typeface="Helvetica Neue UltraLight"/>
                  <a:sym typeface="Helvetica Neue UltraLight"/>
                </a:rPr>
                <a:t> </a:t>
              </a:r>
              <a:r>
                <a:rPr lang="en-US" altLang="en-US" sz="1800" b="1" dirty="0" smtClean="0">
                  <a:latin typeface="Helvetica Neue UltraLight"/>
                  <a:ea typeface="Helvetica Neue UltraLight"/>
                  <a:cs typeface="Helvetica Neue UltraLight"/>
                  <a:sym typeface="Helvetica Neue UltraLight"/>
                </a:rPr>
                <a:t>Stubbs</a:t>
              </a:r>
              <a:endParaRPr lang="en-US" altLang="en-US" sz="1800" b="1" dirty="0">
                <a:latin typeface="Helvetica Neue UltraLight"/>
                <a:ea typeface="Helvetica Neue UltraLight"/>
                <a:cs typeface="Helvetica Neue UltraLight"/>
                <a:sym typeface="Helvetica Neue UltraLight"/>
              </a:endParaRPr>
            </a:p>
          </p:txBody>
        </p:sp>
      </p:grpSp>
      <p:sp>
        <p:nvSpPr>
          <p:cNvPr id="13" name="TextBox 12"/>
          <p:cNvSpPr txBox="1"/>
          <p:nvPr/>
        </p:nvSpPr>
        <p:spPr>
          <a:xfrm>
            <a:off x="697640" y="4904573"/>
            <a:ext cx="7790144" cy="584775"/>
          </a:xfrm>
          <a:prstGeom prst="rect">
            <a:avLst/>
          </a:prstGeom>
          <a:noFill/>
        </p:spPr>
        <p:txBody>
          <a:bodyPr wrap="square" rtlCol="0">
            <a:spAutoFit/>
          </a:bodyPr>
          <a:lstStyle/>
          <a:p>
            <a:pPr algn="ctr"/>
            <a:r>
              <a:rPr lang="en-US" sz="3200" dirty="0" smtClean="0">
                <a:latin typeface="Arial Black" panose="020B0A04020102020204" pitchFamily="34" charset="0"/>
              </a:rPr>
              <a:t>bio-rad_explorer@bio-rad.com</a:t>
            </a:r>
            <a:endParaRPr lang="en-US" sz="3200" dirty="0">
              <a:latin typeface="Arial Black" panose="020B0A04020102020204" pitchFamily="34" charset="0"/>
            </a:endParaRPr>
          </a:p>
        </p:txBody>
      </p:sp>
    </p:spTree>
    <p:extLst>
      <p:ext uri="{BB962C8B-B14F-4D97-AF65-F5344CB8AC3E}">
        <p14:creationId xmlns:p14="http://schemas.microsoft.com/office/powerpoint/2010/main" val="1373074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474884"/>
            <a:ext cx="9021336" cy="2820831"/>
          </a:xfrm>
        </p:spPr>
        <p:txBody>
          <a:bodyPr/>
          <a:lstStyle/>
          <a:p>
            <a:pPr algn="ctr"/>
            <a:r>
              <a:rPr lang="en-US" altLang="en-US" sz="2400" b="1" dirty="0" smtClean="0">
                <a:solidFill>
                  <a:schemeClr val="tx1"/>
                </a:solidFill>
                <a:latin typeface="+mn-lt"/>
              </a:rPr>
              <a:t>Using your individual protocol designs and the corresponding reagents in the tubes at your lab stations, determine the ovulation status of the two following Giant Pandas:</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
            </a:r>
            <a:br>
              <a:rPr lang="en-US" altLang="en-US" sz="2400" b="1" dirty="0" smtClean="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a:solidFill>
                  <a:schemeClr val="tx1"/>
                </a:solidFill>
                <a:latin typeface="+mn-lt"/>
              </a:rPr>
              <a:t/>
            </a:r>
            <a:br>
              <a:rPr lang="en-US" altLang="en-US" sz="2400" b="1" dirty="0">
                <a:solidFill>
                  <a:schemeClr val="tx1"/>
                </a:solidFill>
                <a:latin typeface="+mn-lt"/>
              </a:rPr>
            </a:br>
            <a:r>
              <a:rPr lang="en-US" altLang="en-US" sz="2400" b="1" dirty="0" smtClean="0">
                <a:solidFill>
                  <a:schemeClr val="tx1"/>
                </a:solidFill>
                <a:latin typeface="+mn-lt"/>
              </a:rPr>
              <a:t>Panda 1                 Panda 2</a:t>
            </a:r>
            <a:br>
              <a:rPr lang="en-US" altLang="en-US" sz="2400" b="1" dirty="0" smtClean="0">
                <a:solidFill>
                  <a:schemeClr val="tx1"/>
                </a:solidFill>
                <a:latin typeface="+mn-lt"/>
              </a:rPr>
            </a:br>
            <a:r>
              <a:rPr lang="en-US" altLang="en-US" dirty="0" smtClean="0">
                <a:solidFill>
                  <a:schemeClr val="tx1"/>
                </a:solidFill>
                <a:latin typeface="+mn-lt"/>
              </a:rPr>
              <a:t/>
            </a:r>
            <a:br>
              <a:rPr lang="en-US" altLang="en-US" dirty="0" smtClean="0">
                <a:solidFill>
                  <a:schemeClr val="tx1"/>
                </a:solidFill>
                <a:latin typeface="+mn-lt"/>
              </a:rPr>
            </a:br>
            <a:endParaRPr lang="en-US" altLang="en-US" dirty="0" smtClean="0">
              <a:solidFill>
                <a:schemeClr val="tx1"/>
              </a:solidFill>
              <a:latin typeface="+mn-lt"/>
            </a:endParaRPr>
          </a:p>
        </p:txBody>
      </p:sp>
      <p:sp>
        <p:nvSpPr>
          <p:cNvPr id="6" name="Title 1"/>
          <p:cNvSpPr txBox="1">
            <a:spLocks/>
          </p:cNvSpPr>
          <p:nvPr/>
        </p:nvSpPr>
        <p:spPr bwMode="auto">
          <a:xfrm>
            <a:off x="776462" y="320465"/>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Testing Your Protocol Design!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62" y="2888166"/>
            <a:ext cx="7715250" cy="22860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443498" y="5218771"/>
            <a:ext cx="4572000" cy="153888"/>
          </a:xfrm>
          <a:prstGeom prst="rect">
            <a:avLst/>
          </a:prstGeom>
        </p:spPr>
        <p:txBody>
          <a:bodyPr>
            <a:spAutoFit/>
          </a:bodyPr>
          <a:lstStyle/>
          <a:p>
            <a:r>
              <a:rPr lang="en-US" sz="400" b="0" dirty="0"/>
              <a:t>http://www.factretriever.com/giant-panda-facts</a:t>
            </a:r>
          </a:p>
        </p:txBody>
      </p:sp>
      <p:sp>
        <p:nvSpPr>
          <p:cNvPr id="3" name="TextBox 2"/>
          <p:cNvSpPr txBox="1"/>
          <p:nvPr/>
        </p:nvSpPr>
        <p:spPr>
          <a:xfrm>
            <a:off x="2306472" y="5854890"/>
            <a:ext cx="5137026" cy="338554"/>
          </a:xfrm>
          <a:prstGeom prst="rect">
            <a:avLst/>
          </a:prstGeom>
          <a:noFill/>
        </p:spPr>
        <p:txBody>
          <a:bodyPr wrap="square" rtlCol="0">
            <a:spAutoFit/>
          </a:bodyPr>
          <a:lstStyle/>
          <a:p>
            <a:r>
              <a:rPr lang="en-US" dirty="0" smtClean="0">
                <a:solidFill>
                  <a:srgbClr val="0099FF"/>
                </a:solidFill>
              </a:rPr>
              <a:t>Lin </a:t>
            </a:r>
            <a:r>
              <a:rPr lang="en-US" dirty="0" err="1" smtClean="0">
                <a:solidFill>
                  <a:srgbClr val="0099FF"/>
                </a:solidFill>
              </a:rPr>
              <a:t>Lin</a:t>
            </a:r>
            <a:r>
              <a:rPr lang="en-US" dirty="0" smtClean="0">
                <a:solidFill>
                  <a:srgbClr val="0099FF"/>
                </a:solidFill>
              </a:rPr>
              <a:t>  (Age 7)                        Xi </a:t>
            </a:r>
            <a:r>
              <a:rPr lang="en-US" dirty="0" err="1" smtClean="0">
                <a:solidFill>
                  <a:srgbClr val="0099FF"/>
                </a:solidFill>
              </a:rPr>
              <a:t>Xi</a:t>
            </a:r>
            <a:r>
              <a:rPr lang="en-US" dirty="0" smtClean="0">
                <a:solidFill>
                  <a:srgbClr val="0099FF"/>
                </a:solidFill>
              </a:rPr>
              <a:t> (Age 8)</a:t>
            </a:r>
            <a:endParaRPr lang="en-US" dirty="0">
              <a:solidFill>
                <a:srgbClr val="0099FF"/>
              </a:solidFill>
            </a:endParaRPr>
          </a:p>
        </p:txBody>
      </p:sp>
    </p:spTree>
    <p:extLst>
      <p:ext uri="{BB962C8B-B14F-4D97-AF65-F5344CB8AC3E}">
        <p14:creationId xmlns:p14="http://schemas.microsoft.com/office/powerpoint/2010/main" val="1205456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86161" y="327510"/>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Applying your model based protocol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47" y="4309518"/>
            <a:ext cx="40671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clrChange>
              <a:clrFrom>
                <a:srgbClr val="FFFFFF"/>
              </a:clrFrom>
              <a:clrTo>
                <a:srgbClr val="FFFFFF">
                  <a:alpha val="0"/>
                </a:srgbClr>
              </a:clrTo>
            </a:clrChange>
            <a:duotone>
              <a:prstClr val="black"/>
              <a:srgbClr val="996633">
                <a:tint val="45000"/>
                <a:satMod val="400000"/>
              </a:srgbClr>
            </a:duotone>
            <a:extLst>
              <a:ext uri="{28A0092B-C50C-407E-A947-70E740481C1C}">
                <a14:useLocalDpi xmlns:a14="http://schemas.microsoft.com/office/drawing/2010/main" val="0"/>
              </a:ext>
            </a:extLst>
          </a:blip>
          <a:srcRect/>
          <a:stretch>
            <a:fillRect/>
          </a:stretch>
        </p:blipFill>
        <p:spPr bwMode="auto">
          <a:xfrm>
            <a:off x="7749977" y="2538200"/>
            <a:ext cx="1085626" cy="117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clrChange>
              <a:clrFrom>
                <a:srgbClr val="FFFFFF"/>
              </a:clrFrom>
              <a:clrTo>
                <a:srgbClr val="FFFFFF">
                  <a:alpha val="0"/>
                </a:srgbClr>
              </a:clrTo>
            </a:clrChange>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5256385" y="2454857"/>
            <a:ext cx="1233753" cy="130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clrChange>
              <a:clrFrom>
                <a:srgbClr val="FFFFFF"/>
              </a:clrFrom>
              <a:clrTo>
                <a:srgbClr val="FFFFFF">
                  <a:alpha val="0"/>
                </a:srgbClr>
              </a:clrTo>
            </a:clrChange>
            <a:duotone>
              <a:prstClr val="black"/>
              <a:srgbClr val="FF612F">
                <a:tint val="45000"/>
                <a:satMod val="400000"/>
              </a:srgbClr>
            </a:duotone>
            <a:extLst>
              <a:ext uri="{28A0092B-C50C-407E-A947-70E740481C1C}">
                <a14:useLocalDpi xmlns:a14="http://schemas.microsoft.com/office/drawing/2010/main" val="0"/>
              </a:ext>
            </a:extLst>
          </a:blip>
          <a:srcRect/>
          <a:stretch>
            <a:fillRect/>
          </a:stretch>
        </p:blipFill>
        <p:spPr bwMode="auto">
          <a:xfrm>
            <a:off x="6579348" y="2465118"/>
            <a:ext cx="1062825" cy="138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clrChange>
              <a:clrFrom>
                <a:srgbClr val="FFFFFF"/>
              </a:clrFrom>
              <a:clrTo>
                <a:srgbClr val="FFFFFF">
                  <a:alpha val="0"/>
                </a:srgbClr>
              </a:clrTo>
            </a:clrChange>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66486" y="2435928"/>
            <a:ext cx="1239349" cy="151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331225" y="2465117"/>
            <a:ext cx="1323690" cy="139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2578207" y="2440607"/>
            <a:ext cx="1347681" cy="142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3968235" y="2444595"/>
            <a:ext cx="1343905" cy="141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6565" y="4282045"/>
            <a:ext cx="1059038" cy="14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779" y="4648469"/>
            <a:ext cx="2564652"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8617" y="5030831"/>
            <a:ext cx="23050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152191" y="5772822"/>
            <a:ext cx="2861865" cy="369332"/>
          </a:xfrm>
          <a:prstGeom prst="rect">
            <a:avLst/>
          </a:prstGeom>
        </p:spPr>
        <p:txBody>
          <a:bodyPr wrap="square">
            <a:spAutoFit/>
          </a:bodyPr>
          <a:lstStyle/>
          <a:p>
            <a:pPr algn="ctr"/>
            <a:r>
              <a:rPr lang="en-US" sz="1800" dirty="0" smtClean="0">
                <a:solidFill>
                  <a:srgbClr val="000000"/>
                </a:solidFill>
                <a:latin typeface="HelveticaNeueLT Std Lt"/>
              </a:rPr>
              <a:t>Wash Buffer</a:t>
            </a:r>
            <a:endParaRPr lang="en-US" sz="1800" dirty="0">
              <a:solidFill>
                <a:srgbClr val="000000"/>
              </a:solidFill>
              <a:latin typeface="HelveticaNeueLT Std Lt"/>
            </a:endParaRPr>
          </a:p>
        </p:txBody>
      </p:sp>
      <p:sp>
        <p:nvSpPr>
          <p:cNvPr id="18" name="Rectangle 17"/>
          <p:cNvSpPr/>
          <p:nvPr/>
        </p:nvSpPr>
        <p:spPr>
          <a:xfrm>
            <a:off x="3080656" y="3789327"/>
            <a:ext cx="6063343" cy="369332"/>
          </a:xfrm>
          <a:prstGeom prst="rect">
            <a:avLst/>
          </a:prstGeom>
        </p:spPr>
        <p:txBody>
          <a:bodyPr wrap="square">
            <a:spAutoFit/>
          </a:bodyPr>
          <a:lstStyle/>
          <a:p>
            <a:pPr algn="ctr"/>
            <a:r>
              <a:rPr lang="en-US" sz="1800" dirty="0" smtClean="0">
                <a:solidFill>
                  <a:srgbClr val="000000"/>
                </a:solidFill>
                <a:latin typeface="HelveticaNeueLT Std Lt"/>
              </a:rPr>
              <a:t> P1                  P2              PA               SA           Sub</a:t>
            </a:r>
            <a:endParaRPr lang="en-US" sz="1800" dirty="0">
              <a:solidFill>
                <a:srgbClr val="000000"/>
              </a:solidFill>
              <a:latin typeface="HelveticaNeueLT Std Lt"/>
            </a:endParaRPr>
          </a:p>
        </p:txBody>
      </p:sp>
      <p:sp>
        <p:nvSpPr>
          <p:cNvPr id="3" name="Rectangle 2"/>
          <p:cNvSpPr/>
          <p:nvPr/>
        </p:nvSpPr>
        <p:spPr bwMode="auto">
          <a:xfrm>
            <a:off x="1260604" y="2899317"/>
            <a:ext cx="107242" cy="6244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0" name="Rectangle 19"/>
          <p:cNvSpPr/>
          <p:nvPr/>
        </p:nvSpPr>
        <p:spPr bwMode="auto">
          <a:xfrm>
            <a:off x="6382896" y="2899317"/>
            <a:ext cx="107242" cy="6244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1" name="Rectangle 20"/>
          <p:cNvSpPr/>
          <p:nvPr/>
        </p:nvSpPr>
        <p:spPr bwMode="auto">
          <a:xfrm>
            <a:off x="7583124" y="2995961"/>
            <a:ext cx="166853" cy="6244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2" name="Rectangle 21"/>
          <p:cNvSpPr/>
          <p:nvPr/>
        </p:nvSpPr>
        <p:spPr bwMode="auto">
          <a:xfrm>
            <a:off x="8726863" y="3029414"/>
            <a:ext cx="107242" cy="6244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3" name="Rectangle 22"/>
          <p:cNvSpPr/>
          <p:nvPr/>
        </p:nvSpPr>
        <p:spPr bwMode="auto">
          <a:xfrm>
            <a:off x="144966" y="2852547"/>
            <a:ext cx="223024" cy="6244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4" name="Rectangle 23"/>
          <p:cNvSpPr/>
          <p:nvPr/>
        </p:nvSpPr>
        <p:spPr bwMode="auto">
          <a:xfrm rot="5400000">
            <a:off x="1069674" y="2285667"/>
            <a:ext cx="295542"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5" name="Rectangle 24"/>
          <p:cNvSpPr/>
          <p:nvPr/>
        </p:nvSpPr>
        <p:spPr bwMode="auto">
          <a:xfrm rot="5400000">
            <a:off x="2380813" y="2208907"/>
            <a:ext cx="394785"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6" name="Rectangle 25"/>
          <p:cNvSpPr/>
          <p:nvPr/>
        </p:nvSpPr>
        <p:spPr bwMode="auto">
          <a:xfrm rot="5400000">
            <a:off x="3551787" y="2178243"/>
            <a:ext cx="394785" cy="43810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7" name="Rectangle 26"/>
          <p:cNvSpPr/>
          <p:nvPr/>
        </p:nvSpPr>
        <p:spPr bwMode="auto">
          <a:xfrm rot="5400000">
            <a:off x="4986275" y="2208908"/>
            <a:ext cx="394785"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8" name="Rectangle 27"/>
          <p:cNvSpPr/>
          <p:nvPr/>
        </p:nvSpPr>
        <p:spPr bwMode="auto">
          <a:xfrm rot="5400000">
            <a:off x="6193567" y="2256205"/>
            <a:ext cx="394785"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29" name="Rectangle 28"/>
          <p:cNvSpPr/>
          <p:nvPr/>
        </p:nvSpPr>
        <p:spPr bwMode="auto">
          <a:xfrm rot="5400000">
            <a:off x="7389025" y="2216513"/>
            <a:ext cx="394785"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30" name="Rectangle 29"/>
          <p:cNvSpPr/>
          <p:nvPr/>
        </p:nvSpPr>
        <p:spPr bwMode="auto">
          <a:xfrm rot="5400000">
            <a:off x="8613252" y="2216512"/>
            <a:ext cx="394785" cy="376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pic>
        <p:nvPicPr>
          <p:cNvPr id="6146" name="Picture 2"/>
          <p:cNvPicPr>
            <a:picLocks noChangeAspect="1" noChangeArrowheads="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98158" y="4251219"/>
            <a:ext cx="16573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6001822" y="4642893"/>
            <a:ext cx="64638" cy="14954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5" name="TextBox 4"/>
          <p:cNvSpPr txBox="1"/>
          <p:nvPr/>
        </p:nvSpPr>
        <p:spPr>
          <a:xfrm>
            <a:off x="2242459" y="4544919"/>
            <a:ext cx="3211284" cy="338554"/>
          </a:xfrm>
          <a:prstGeom prst="rect">
            <a:avLst/>
          </a:prstGeom>
          <a:noFill/>
        </p:spPr>
        <p:txBody>
          <a:bodyPr wrap="square" rtlCol="0">
            <a:spAutoFit/>
          </a:bodyPr>
          <a:lstStyle/>
          <a:p>
            <a:r>
              <a:rPr lang="en-US" dirty="0" smtClean="0"/>
              <a:t>+   +    -    -  </a:t>
            </a:r>
            <a:r>
              <a:rPr lang="en-US" sz="1400" dirty="0" smtClean="0"/>
              <a:t>P1  </a:t>
            </a:r>
            <a:r>
              <a:rPr lang="en-US" sz="1400" dirty="0" err="1" smtClean="0"/>
              <a:t>P1</a:t>
            </a:r>
            <a:r>
              <a:rPr lang="en-US" sz="1400" dirty="0" smtClean="0"/>
              <a:t> P2  </a:t>
            </a:r>
            <a:r>
              <a:rPr lang="en-US" sz="1400" dirty="0" err="1" smtClean="0"/>
              <a:t>P2</a:t>
            </a:r>
            <a:r>
              <a:rPr lang="en-US" dirty="0" smtClean="0"/>
              <a:t>   </a:t>
            </a:r>
            <a:endParaRPr lang="en-US" dirty="0"/>
          </a:p>
        </p:txBody>
      </p:sp>
      <p:sp>
        <p:nvSpPr>
          <p:cNvPr id="6" name="TextBox 5"/>
          <p:cNvSpPr txBox="1"/>
          <p:nvPr/>
        </p:nvSpPr>
        <p:spPr>
          <a:xfrm>
            <a:off x="144966" y="1936126"/>
            <a:ext cx="5439405" cy="369332"/>
          </a:xfrm>
          <a:prstGeom prst="rect">
            <a:avLst/>
          </a:prstGeom>
          <a:noFill/>
        </p:spPr>
        <p:txBody>
          <a:bodyPr wrap="square" rtlCol="0">
            <a:spAutoFit/>
          </a:bodyPr>
          <a:lstStyle/>
          <a:p>
            <a:r>
              <a:rPr lang="en-US" sz="1800" u="sng" dirty="0" smtClean="0"/>
              <a:t>Sample  Fluids to be tested with your protocol</a:t>
            </a:r>
            <a:endParaRPr lang="en-US" sz="1800" u="sng" dirty="0"/>
          </a:p>
        </p:txBody>
      </p:sp>
      <p:sp>
        <p:nvSpPr>
          <p:cNvPr id="8" name="TextBox 7"/>
          <p:cNvSpPr txBox="1"/>
          <p:nvPr/>
        </p:nvSpPr>
        <p:spPr>
          <a:xfrm>
            <a:off x="5854899" y="1951515"/>
            <a:ext cx="2968320" cy="338554"/>
          </a:xfrm>
          <a:prstGeom prst="rect">
            <a:avLst/>
          </a:prstGeom>
          <a:noFill/>
        </p:spPr>
        <p:txBody>
          <a:bodyPr wrap="square" rtlCol="0">
            <a:spAutoFit/>
          </a:bodyPr>
          <a:lstStyle/>
          <a:p>
            <a:r>
              <a:rPr lang="en-US" dirty="0" smtClean="0"/>
              <a:t>Materials from your model:</a:t>
            </a:r>
            <a:endParaRPr lang="en-US" dirty="0"/>
          </a:p>
        </p:txBody>
      </p:sp>
      <p:sp>
        <p:nvSpPr>
          <p:cNvPr id="9" name="TextBox 8"/>
          <p:cNvSpPr txBox="1"/>
          <p:nvPr/>
        </p:nvSpPr>
        <p:spPr>
          <a:xfrm>
            <a:off x="114960" y="1698172"/>
            <a:ext cx="1387265" cy="338554"/>
          </a:xfrm>
          <a:prstGeom prst="rect">
            <a:avLst/>
          </a:prstGeom>
          <a:noFill/>
        </p:spPr>
        <p:txBody>
          <a:bodyPr wrap="square" rtlCol="0">
            <a:spAutoFit/>
          </a:bodyPr>
          <a:lstStyle/>
          <a:p>
            <a:r>
              <a:rPr lang="en-US" dirty="0" smtClean="0"/>
              <a:t>(Antigen)</a:t>
            </a:r>
            <a:endParaRPr lang="en-US" dirty="0"/>
          </a:p>
        </p:txBody>
      </p:sp>
      <p:sp>
        <p:nvSpPr>
          <p:cNvPr id="35" name="Rectangle 34"/>
          <p:cNvSpPr/>
          <p:nvPr/>
        </p:nvSpPr>
        <p:spPr>
          <a:xfrm>
            <a:off x="851161" y="3789327"/>
            <a:ext cx="1599712" cy="369332"/>
          </a:xfrm>
          <a:prstGeom prst="rect">
            <a:avLst/>
          </a:prstGeom>
        </p:spPr>
        <p:txBody>
          <a:bodyPr wrap="square">
            <a:spAutoFit/>
          </a:bodyPr>
          <a:lstStyle/>
          <a:p>
            <a:pPr algn="ctr"/>
            <a:r>
              <a:rPr lang="en-US" sz="1800" dirty="0" smtClean="0">
                <a:solidFill>
                  <a:srgbClr val="000000"/>
                </a:solidFill>
                <a:latin typeface="HelveticaNeueLT Std Lt"/>
              </a:rPr>
              <a:t>+                 -</a:t>
            </a:r>
            <a:endParaRPr lang="en-US" sz="1800" dirty="0">
              <a:solidFill>
                <a:srgbClr val="000000"/>
              </a:solidFill>
              <a:latin typeface="HelveticaNeueLT Std Lt"/>
            </a:endParaRPr>
          </a:p>
        </p:txBody>
      </p:sp>
    </p:spTree>
    <p:extLst>
      <p:ext uri="{BB962C8B-B14F-4D97-AF65-F5344CB8AC3E}">
        <p14:creationId xmlns:p14="http://schemas.microsoft.com/office/powerpoint/2010/main" val="366383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54233" y="337289"/>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Modeling to Protocol Building</a:t>
            </a: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7195" y="2508712"/>
            <a:ext cx="762781" cy="36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bwMode="auto">
          <a:xfrm>
            <a:off x="1185129" y="3423230"/>
            <a:ext cx="409433"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nvGrpSpPr>
          <p:cNvPr id="3" name="Group 2"/>
          <p:cNvGrpSpPr/>
          <p:nvPr/>
        </p:nvGrpSpPr>
        <p:grpSpPr>
          <a:xfrm>
            <a:off x="2821876" y="1839179"/>
            <a:ext cx="1337023" cy="2334171"/>
            <a:chOff x="3639794" y="1802280"/>
            <a:chExt cx="1337023" cy="233417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152521" y="2289553"/>
              <a:ext cx="2311570" cy="13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bwMode="auto">
            <a:xfrm>
              <a:off x="3639794" y="2899363"/>
              <a:ext cx="473286" cy="123708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6" name="Rectangle 5"/>
            <p:cNvSpPr/>
            <p:nvPr/>
          </p:nvSpPr>
          <p:spPr bwMode="auto">
            <a:xfrm>
              <a:off x="4553736" y="2842779"/>
              <a:ext cx="423081" cy="129367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62336">
            <a:off x="104625" y="2547588"/>
            <a:ext cx="850825" cy="78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428516" y="2589297"/>
            <a:ext cx="741755" cy="781606"/>
            <a:chOff x="1905381" y="3080223"/>
            <a:chExt cx="741755" cy="781606"/>
          </a:xfrm>
        </p:grpSpPr>
        <p:pic>
          <p:nvPicPr>
            <p:cNvPr id="3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8" name="Oval 37"/>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44" name="Group 43"/>
          <p:cNvGrpSpPr/>
          <p:nvPr/>
        </p:nvGrpSpPr>
        <p:grpSpPr>
          <a:xfrm>
            <a:off x="2044096" y="2571217"/>
            <a:ext cx="741755" cy="825149"/>
            <a:chOff x="1905381" y="3036680"/>
            <a:chExt cx="741755" cy="825149"/>
          </a:xfrm>
        </p:grpSpPr>
        <p:pic>
          <p:nvPicPr>
            <p:cNvPr id="4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449" y="3036680"/>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Oval 45"/>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47" name="Oval 46"/>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48" name="Group 47"/>
          <p:cNvGrpSpPr/>
          <p:nvPr/>
        </p:nvGrpSpPr>
        <p:grpSpPr>
          <a:xfrm>
            <a:off x="4146052" y="2617866"/>
            <a:ext cx="741755" cy="781606"/>
            <a:chOff x="1905381" y="3080223"/>
            <a:chExt cx="741755" cy="781606"/>
          </a:xfrm>
        </p:grpSpPr>
        <p:pic>
          <p:nvPicPr>
            <p:cNvPr id="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Oval 49"/>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1" name="Oval 50"/>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52" name="Group 51"/>
          <p:cNvGrpSpPr/>
          <p:nvPr/>
        </p:nvGrpSpPr>
        <p:grpSpPr>
          <a:xfrm>
            <a:off x="6877858" y="2641624"/>
            <a:ext cx="741755" cy="781606"/>
            <a:chOff x="1905381" y="3080223"/>
            <a:chExt cx="741755" cy="781606"/>
          </a:xfrm>
        </p:grpSpPr>
        <p:pic>
          <p:nvPicPr>
            <p:cNvPr id="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Oval 53"/>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5" name="Oval 54"/>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60" name="Group 59"/>
          <p:cNvGrpSpPr/>
          <p:nvPr/>
        </p:nvGrpSpPr>
        <p:grpSpPr>
          <a:xfrm>
            <a:off x="7435817" y="2648368"/>
            <a:ext cx="741755" cy="781606"/>
            <a:chOff x="1905381" y="3080223"/>
            <a:chExt cx="741755" cy="781606"/>
          </a:xfrm>
        </p:grpSpPr>
        <p:pic>
          <p:nvPicPr>
            <p:cNvPr id="6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61"/>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63" name="Oval 62"/>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sp>
        <p:nvSpPr>
          <p:cNvPr id="13" name="TextBox 12"/>
          <p:cNvSpPr txBox="1"/>
          <p:nvPr/>
        </p:nvSpPr>
        <p:spPr>
          <a:xfrm>
            <a:off x="0" y="1458653"/>
            <a:ext cx="2821876" cy="707886"/>
          </a:xfrm>
          <a:prstGeom prst="rect">
            <a:avLst/>
          </a:prstGeom>
          <a:noFill/>
        </p:spPr>
        <p:txBody>
          <a:bodyPr wrap="square" rtlCol="0">
            <a:spAutoFit/>
          </a:bodyPr>
          <a:lstStyle/>
          <a:p>
            <a:r>
              <a:rPr lang="en-US" sz="4000" dirty="0" smtClean="0"/>
              <a:t>Sample</a:t>
            </a:r>
            <a:endParaRPr lang="en-US" sz="4000" dirty="0"/>
          </a:p>
        </p:txBody>
      </p:sp>
      <p:sp>
        <p:nvSpPr>
          <p:cNvPr id="65" name="TextBox 64"/>
          <p:cNvSpPr txBox="1"/>
          <p:nvPr/>
        </p:nvSpPr>
        <p:spPr>
          <a:xfrm>
            <a:off x="2533158" y="1032811"/>
            <a:ext cx="2380771" cy="1077218"/>
          </a:xfrm>
          <a:prstGeom prst="rect">
            <a:avLst/>
          </a:prstGeom>
          <a:noFill/>
        </p:spPr>
        <p:txBody>
          <a:bodyPr wrap="square" rtlCol="0">
            <a:spAutoFit/>
          </a:bodyPr>
          <a:lstStyle/>
          <a:p>
            <a:pPr algn="ctr"/>
            <a:r>
              <a:rPr lang="en-US" sz="3200" dirty="0" smtClean="0"/>
              <a:t>1</a:t>
            </a:r>
            <a:r>
              <a:rPr lang="en-US" sz="3200" baseline="30000" dirty="0" smtClean="0"/>
              <a:t>0</a:t>
            </a:r>
            <a:r>
              <a:rPr lang="en-US" sz="3200" dirty="0"/>
              <a:t> </a:t>
            </a:r>
            <a:r>
              <a:rPr lang="en-US" sz="3200" dirty="0" smtClean="0"/>
              <a:t>Antibody</a:t>
            </a:r>
            <a:endParaRPr lang="en-US" sz="3200" dirty="0"/>
          </a:p>
        </p:txBody>
      </p:sp>
      <p:sp>
        <p:nvSpPr>
          <p:cNvPr id="67" name="TextBox 66"/>
          <p:cNvSpPr txBox="1"/>
          <p:nvPr/>
        </p:nvSpPr>
        <p:spPr>
          <a:xfrm>
            <a:off x="4839697" y="1000437"/>
            <a:ext cx="2291052" cy="1077218"/>
          </a:xfrm>
          <a:prstGeom prst="rect">
            <a:avLst/>
          </a:prstGeom>
          <a:noFill/>
        </p:spPr>
        <p:txBody>
          <a:bodyPr wrap="square" rtlCol="0">
            <a:spAutoFit/>
          </a:bodyPr>
          <a:lstStyle/>
          <a:p>
            <a:pPr algn="ctr"/>
            <a:r>
              <a:rPr lang="en-US" sz="3200" dirty="0"/>
              <a:t>2</a:t>
            </a:r>
            <a:r>
              <a:rPr lang="en-US" sz="3200" baseline="30000" dirty="0" smtClean="0"/>
              <a:t>0</a:t>
            </a:r>
            <a:r>
              <a:rPr lang="en-US" sz="3200" dirty="0" smtClean="0"/>
              <a:t> Antibody</a:t>
            </a:r>
            <a:endParaRPr lang="en-US" sz="3200" dirty="0"/>
          </a:p>
        </p:txBody>
      </p:sp>
      <p:sp>
        <p:nvSpPr>
          <p:cNvPr id="68" name="TextBox 67"/>
          <p:cNvSpPr txBox="1"/>
          <p:nvPr/>
        </p:nvSpPr>
        <p:spPr>
          <a:xfrm>
            <a:off x="6984692" y="1458653"/>
            <a:ext cx="2356505" cy="584775"/>
          </a:xfrm>
          <a:prstGeom prst="rect">
            <a:avLst/>
          </a:prstGeom>
          <a:noFill/>
        </p:spPr>
        <p:txBody>
          <a:bodyPr wrap="square" rtlCol="0">
            <a:spAutoFit/>
          </a:bodyPr>
          <a:lstStyle/>
          <a:p>
            <a:pPr algn="ctr"/>
            <a:r>
              <a:rPr lang="en-US" sz="3200" dirty="0" smtClean="0"/>
              <a:t>Substrate</a:t>
            </a:r>
            <a:endParaRPr lang="en-US" sz="3200" dirty="0"/>
          </a:p>
        </p:txBody>
      </p:sp>
      <p:grpSp>
        <p:nvGrpSpPr>
          <p:cNvPr id="17" name="Group 16"/>
          <p:cNvGrpSpPr/>
          <p:nvPr/>
        </p:nvGrpSpPr>
        <p:grpSpPr>
          <a:xfrm>
            <a:off x="5212158" y="1972102"/>
            <a:ext cx="2531121" cy="2360477"/>
            <a:chOff x="5212158" y="3354624"/>
            <a:chExt cx="2531121" cy="2360477"/>
          </a:xfrm>
        </p:grpSpPr>
        <p:grpSp>
          <p:nvGrpSpPr>
            <p:cNvPr id="9" name="Group 8"/>
            <p:cNvGrpSpPr/>
            <p:nvPr/>
          </p:nvGrpSpPr>
          <p:grpSpPr>
            <a:xfrm>
              <a:off x="5212158" y="3354624"/>
              <a:ext cx="1613783" cy="2360477"/>
              <a:chOff x="5192881" y="2842780"/>
              <a:chExt cx="1613783" cy="2360477"/>
            </a:xfrm>
          </p:grpSpPr>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867838" y="3264431"/>
                <a:ext cx="2360477" cy="151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5192881" y="3631325"/>
                <a:ext cx="409433" cy="156104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sp>
          <p:nvSpPr>
            <p:cNvPr id="16" name="TextBox 15"/>
            <p:cNvSpPr txBox="1"/>
            <p:nvPr/>
          </p:nvSpPr>
          <p:spPr>
            <a:xfrm>
              <a:off x="6226104" y="4989277"/>
              <a:ext cx="1517175" cy="338554"/>
            </a:xfrm>
            <a:prstGeom prst="rect">
              <a:avLst/>
            </a:prstGeom>
            <a:noFill/>
          </p:spPr>
          <p:txBody>
            <a:bodyPr wrap="square" rtlCol="0">
              <a:spAutoFit/>
            </a:bodyPr>
            <a:lstStyle/>
            <a:p>
              <a:r>
                <a:rPr lang="en-US" dirty="0" smtClean="0"/>
                <a:t>Enzyme</a:t>
              </a:r>
              <a:endParaRPr lang="en-US" dirty="0"/>
            </a:p>
          </p:txBody>
        </p:sp>
      </p:grpSp>
      <p:grpSp>
        <p:nvGrpSpPr>
          <p:cNvPr id="73" name="Group 72"/>
          <p:cNvGrpSpPr/>
          <p:nvPr/>
        </p:nvGrpSpPr>
        <p:grpSpPr>
          <a:xfrm>
            <a:off x="6348791" y="2648368"/>
            <a:ext cx="741755" cy="781606"/>
            <a:chOff x="1905381" y="3080223"/>
            <a:chExt cx="741755" cy="781606"/>
          </a:xfrm>
        </p:grpSpPr>
        <p:pic>
          <p:nvPicPr>
            <p:cNvPr id="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Oval 74"/>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76" name="Oval 75"/>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grpSp>
        <p:nvGrpSpPr>
          <p:cNvPr id="77" name="Group 76"/>
          <p:cNvGrpSpPr/>
          <p:nvPr/>
        </p:nvGrpSpPr>
        <p:grpSpPr>
          <a:xfrm>
            <a:off x="4686005" y="2632894"/>
            <a:ext cx="741755" cy="781606"/>
            <a:chOff x="1905381" y="3080223"/>
            <a:chExt cx="741755" cy="781606"/>
          </a:xfrm>
        </p:grpSpPr>
        <p:pic>
          <p:nvPicPr>
            <p:cNvPr id="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792" y="3080223"/>
              <a:ext cx="542934" cy="7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Oval 78"/>
            <p:cNvSpPr/>
            <p:nvPr/>
          </p:nvSpPr>
          <p:spPr bwMode="auto">
            <a:xfrm>
              <a:off x="1905381"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80" name="Oval 79"/>
            <p:cNvSpPr/>
            <p:nvPr/>
          </p:nvSpPr>
          <p:spPr bwMode="auto">
            <a:xfrm>
              <a:off x="2448315" y="3654419"/>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grpSp>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603" y="5052214"/>
            <a:ext cx="6899625" cy="113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1829684" y="5448431"/>
            <a:ext cx="4576409" cy="523220"/>
          </a:xfrm>
          <a:prstGeom prst="rect">
            <a:avLst/>
          </a:prstGeom>
          <a:noFill/>
        </p:spPr>
        <p:txBody>
          <a:bodyPr wrap="square" rtlCol="0">
            <a:spAutoFit/>
          </a:bodyPr>
          <a:lstStyle/>
          <a:p>
            <a:r>
              <a:rPr lang="en-US" sz="2800" dirty="0" smtClean="0"/>
              <a:t>+   +    -    -  P1 </a:t>
            </a:r>
            <a:r>
              <a:rPr lang="en-US" sz="2800" dirty="0" err="1" smtClean="0"/>
              <a:t>P1</a:t>
            </a:r>
            <a:r>
              <a:rPr lang="en-US" sz="2800" dirty="0" smtClean="0"/>
              <a:t> P2 </a:t>
            </a:r>
            <a:r>
              <a:rPr lang="en-US" sz="2800" dirty="0" err="1" smtClean="0"/>
              <a:t>P2</a:t>
            </a:r>
            <a:r>
              <a:rPr lang="en-US" sz="2800" dirty="0" smtClean="0"/>
              <a:t>   </a:t>
            </a:r>
            <a:endParaRPr lang="en-US" sz="2800" dirty="0"/>
          </a:p>
        </p:txBody>
      </p:sp>
      <p:sp>
        <p:nvSpPr>
          <p:cNvPr id="59" name="Oval 58"/>
          <p:cNvSpPr/>
          <p:nvPr/>
        </p:nvSpPr>
        <p:spPr bwMode="auto">
          <a:xfrm>
            <a:off x="463124" y="4573380"/>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sp>
        <p:nvSpPr>
          <p:cNvPr id="64" name="Oval 63"/>
          <p:cNvSpPr/>
          <p:nvPr/>
        </p:nvSpPr>
        <p:spPr bwMode="auto">
          <a:xfrm>
            <a:off x="1006058" y="4573380"/>
            <a:ext cx="198821" cy="20741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sp>
        <p:nvSpPr>
          <p:cNvPr id="66" name="Oval 65"/>
          <p:cNvSpPr/>
          <p:nvPr/>
        </p:nvSpPr>
        <p:spPr bwMode="auto">
          <a:xfrm>
            <a:off x="1595243" y="4573379"/>
            <a:ext cx="99411" cy="183525"/>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smtClean="0">
              <a:solidFill>
                <a:srgbClr val="000000"/>
              </a:solidFill>
              <a:latin typeface="Arial" charset="0"/>
            </a:endParaRPr>
          </a:p>
        </p:txBody>
      </p:sp>
      <p:sp>
        <p:nvSpPr>
          <p:cNvPr id="69" name="TextBox 68"/>
          <p:cNvSpPr txBox="1"/>
          <p:nvPr/>
        </p:nvSpPr>
        <p:spPr>
          <a:xfrm>
            <a:off x="59733" y="4342547"/>
            <a:ext cx="1984363" cy="461665"/>
          </a:xfrm>
          <a:prstGeom prst="rect">
            <a:avLst/>
          </a:prstGeom>
          <a:noFill/>
        </p:spPr>
        <p:txBody>
          <a:bodyPr wrap="square" rtlCol="0">
            <a:spAutoFit/>
          </a:bodyPr>
          <a:lstStyle/>
          <a:p>
            <a:r>
              <a:rPr lang="en-US" sz="2400" dirty="0" smtClean="0"/>
              <a:t>50ul + 5min</a:t>
            </a:r>
            <a:endParaRPr lang="en-US" sz="2400" dirty="0"/>
          </a:p>
        </p:txBody>
      </p:sp>
      <p:sp>
        <p:nvSpPr>
          <p:cNvPr id="70" name="TextBox 69"/>
          <p:cNvSpPr txBox="1"/>
          <p:nvPr/>
        </p:nvSpPr>
        <p:spPr>
          <a:xfrm>
            <a:off x="2587030" y="4332579"/>
            <a:ext cx="2142125" cy="461665"/>
          </a:xfrm>
          <a:prstGeom prst="rect">
            <a:avLst/>
          </a:prstGeom>
          <a:noFill/>
        </p:spPr>
        <p:txBody>
          <a:bodyPr wrap="square" rtlCol="0">
            <a:spAutoFit/>
          </a:bodyPr>
          <a:lstStyle/>
          <a:p>
            <a:r>
              <a:rPr lang="en-US" sz="2400" dirty="0" smtClean="0"/>
              <a:t>50ul + 5 min</a:t>
            </a:r>
            <a:endParaRPr lang="en-US" sz="2400" dirty="0"/>
          </a:p>
        </p:txBody>
      </p:sp>
      <p:sp>
        <p:nvSpPr>
          <p:cNvPr id="71" name="TextBox 70"/>
          <p:cNvSpPr txBox="1"/>
          <p:nvPr/>
        </p:nvSpPr>
        <p:spPr>
          <a:xfrm>
            <a:off x="5455583" y="4321692"/>
            <a:ext cx="1993773" cy="461665"/>
          </a:xfrm>
          <a:prstGeom prst="rect">
            <a:avLst/>
          </a:prstGeom>
          <a:noFill/>
        </p:spPr>
        <p:txBody>
          <a:bodyPr wrap="square" rtlCol="0">
            <a:spAutoFit/>
          </a:bodyPr>
          <a:lstStyle/>
          <a:p>
            <a:r>
              <a:rPr lang="en-US" sz="2400" dirty="0" smtClean="0"/>
              <a:t>50ul + 5 min</a:t>
            </a:r>
            <a:endParaRPr lang="en-US" sz="2400" dirty="0"/>
          </a:p>
        </p:txBody>
      </p:sp>
      <p:sp>
        <p:nvSpPr>
          <p:cNvPr id="72" name="TextBox 71"/>
          <p:cNvSpPr txBox="1"/>
          <p:nvPr/>
        </p:nvSpPr>
        <p:spPr>
          <a:xfrm>
            <a:off x="8220623" y="4310802"/>
            <a:ext cx="1993773" cy="461665"/>
          </a:xfrm>
          <a:prstGeom prst="rect">
            <a:avLst/>
          </a:prstGeom>
          <a:noFill/>
        </p:spPr>
        <p:txBody>
          <a:bodyPr wrap="square" rtlCol="0">
            <a:spAutoFit/>
          </a:bodyPr>
          <a:lstStyle/>
          <a:p>
            <a:r>
              <a:rPr lang="en-US" sz="2400" dirty="0" smtClean="0"/>
              <a:t>50ul </a:t>
            </a:r>
            <a:endParaRPr lang="en-US" sz="2400" dirty="0"/>
          </a:p>
        </p:txBody>
      </p:sp>
    </p:spTree>
    <p:extLst>
      <p:ext uri="{BB962C8B-B14F-4D97-AF65-F5344CB8AC3E}">
        <p14:creationId xmlns:p14="http://schemas.microsoft.com/office/powerpoint/2010/main" val="322744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4" grpId="0" animBg="1"/>
      <p:bldP spid="66" grpId="0" animBg="1"/>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13"/>
          <p:cNvSpPr>
            <a:spLocks noChangeArrowheads="1"/>
          </p:cNvSpPr>
          <p:nvPr/>
        </p:nvSpPr>
        <p:spPr bwMode="auto">
          <a:xfrm>
            <a:off x="6324600" y="3886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83" name="Oval 18"/>
          <p:cNvSpPr>
            <a:spLocks noChangeArrowheads="1"/>
          </p:cNvSpPr>
          <p:nvPr/>
        </p:nvSpPr>
        <p:spPr bwMode="auto">
          <a:xfrm>
            <a:off x="5029200" y="3886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nvGrpSpPr>
          <p:cNvPr id="20484" name="Group 3"/>
          <p:cNvGrpSpPr>
            <a:grpSpLocks/>
          </p:cNvGrpSpPr>
          <p:nvPr/>
        </p:nvGrpSpPr>
        <p:grpSpPr bwMode="auto">
          <a:xfrm>
            <a:off x="1905000" y="1295400"/>
            <a:ext cx="5943600" cy="4811713"/>
            <a:chOff x="3200400" y="1295400"/>
            <a:chExt cx="5943600" cy="4811018"/>
          </a:xfrm>
        </p:grpSpPr>
        <p:pic>
          <p:nvPicPr>
            <p:cNvPr id="204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59436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xt Box 8"/>
            <p:cNvSpPr txBox="1">
              <a:spLocks noChangeArrowheads="1"/>
            </p:cNvSpPr>
            <p:nvPr/>
          </p:nvSpPr>
          <p:spPr bwMode="auto">
            <a:xfrm>
              <a:off x="7620000" y="5029200"/>
              <a:ext cx="1066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sp>
          <p:nvSpPr>
            <p:cNvPr id="20489" name="Text Box 9"/>
            <p:cNvSpPr txBox="1">
              <a:spLocks noChangeArrowheads="1"/>
            </p:cNvSpPr>
            <p:nvPr/>
          </p:nvSpPr>
          <p:spPr bwMode="auto">
            <a:xfrm>
              <a:off x="6324600" y="5029200"/>
              <a:ext cx="1219200"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pic>
          <p:nvPicPr>
            <p:cNvPr id="20490" name="Picture 10"/>
            <p:cNvPicPr>
              <a:picLocks noChangeAspect="1" noChangeArrowheads="1"/>
            </p:cNvPicPr>
            <p:nvPr/>
          </p:nvPicPr>
          <p:blipFill>
            <a:blip r:embed="rId3">
              <a:extLst>
                <a:ext uri="{28A0092B-C50C-407E-A947-70E740481C1C}">
                  <a14:useLocalDpi xmlns:a14="http://schemas.microsoft.com/office/drawing/2010/main" val="0"/>
                </a:ext>
              </a:extLst>
            </a:blip>
            <a:srcRect l="45529" t="19231" r="25203" b="8653"/>
            <a:stretch>
              <a:fillRect/>
            </a:stretch>
          </p:blipFill>
          <p:spPr bwMode="auto">
            <a:xfrm>
              <a:off x="4953000" y="1295400"/>
              <a:ext cx="1692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1" name="Oval 11"/>
            <p:cNvSpPr>
              <a:spLocks noChangeArrowheads="1"/>
            </p:cNvSpPr>
            <p:nvPr/>
          </p:nvSpPr>
          <p:spPr bwMode="auto">
            <a:xfrm>
              <a:off x="4953000" y="3810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2" name="Oval 12"/>
            <p:cNvSpPr>
              <a:spLocks noChangeArrowheads="1"/>
            </p:cNvSpPr>
            <p:nvPr/>
          </p:nvSpPr>
          <p:spPr bwMode="auto">
            <a:xfrm>
              <a:off x="4800600" y="3505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3" name="Oval 14"/>
            <p:cNvSpPr>
              <a:spLocks noChangeArrowheads="1"/>
            </p:cNvSpPr>
            <p:nvPr/>
          </p:nvSpPr>
          <p:spPr bwMode="auto">
            <a:xfrm>
              <a:off x="6477000" y="3810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4" name="Oval 15"/>
            <p:cNvSpPr>
              <a:spLocks noChangeArrowheads="1"/>
            </p:cNvSpPr>
            <p:nvPr/>
          </p:nvSpPr>
          <p:spPr bwMode="auto">
            <a:xfrm>
              <a:off x="6553200" y="3429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5" name="Oval 16"/>
            <p:cNvSpPr>
              <a:spLocks noChangeArrowheads="1"/>
            </p:cNvSpPr>
            <p:nvPr/>
          </p:nvSpPr>
          <p:spPr bwMode="auto">
            <a:xfrm>
              <a:off x="6553200" y="1981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6" name="Oval 17"/>
            <p:cNvSpPr>
              <a:spLocks noChangeArrowheads="1"/>
            </p:cNvSpPr>
            <p:nvPr/>
          </p:nvSpPr>
          <p:spPr bwMode="auto">
            <a:xfrm>
              <a:off x="4800600" y="1981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0497" name="Oval 19"/>
            <p:cNvSpPr>
              <a:spLocks noChangeArrowheads="1"/>
            </p:cNvSpPr>
            <p:nvPr/>
          </p:nvSpPr>
          <p:spPr bwMode="auto">
            <a:xfrm>
              <a:off x="5181600" y="3352800"/>
              <a:ext cx="1219200" cy="533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pic>
          <p:nvPicPr>
            <p:cNvPr id="20498" name="Picture 20"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37338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1"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35052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2"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7338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Text Box 24"/>
          <p:cNvSpPr txBox="1">
            <a:spLocks noChangeArrowheads="1"/>
          </p:cNvSpPr>
          <p:nvPr/>
        </p:nvSpPr>
        <p:spPr bwMode="auto">
          <a:xfrm>
            <a:off x="304800" y="14478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sp>
        <p:nvSpPr>
          <p:cNvPr id="20486" name="Title 1"/>
          <p:cNvSpPr>
            <a:spLocks noGrp="1"/>
          </p:cNvSpPr>
          <p:nvPr>
            <p:ph type="title"/>
          </p:nvPr>
        </p:nvSpPr>
        <p:spPr/>
        <p:txBody>
          <a:bodyPr/>
          <a:lstStyle/>
          <a:p>
            <a:pPr eaLnBrk="1" hangingPunct="1"/>
            <a:r>
              <a:rPr lang="en-US" altLang="en-US" dirty="0"/>
              <a:t>1</a:t>
            </a:r>
            <a:r>
              <a:rPr lang="en-US" altLang="en-US" baseline="30000" dirty="0"/>
              <a:t>st</a:t>
            </a:r>
            <a:r>
              <a:rPr lang="en-US" altLang="en-US" dirty="0"/>
              <a:t> 5 minute wait….</a:t>
            </a:r>
            <a:endParaRPr lang="en-US" altLang="en-US" dirty="0" smtClean="0"/>
          </a:p>
        </p:txBody>
      </p:sp>
    </p:spTree>
    <p:extLst>
      <p:ext uri="{BB962C8B-B14F-4D97-AF65-F5344CB8AC3E}">
        <p14:creationId xmlns:p14="http://schemas.microsoft.com/office/powerpoint/2010/main" val="1411527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2286000" y="1189038"/>
            <a:ext cx="5334000" cy="5080000"/>
            <a:chOff x="3429000" y="1371600"/>
            <a:chExt cx="5334000" cy="5080575"/>
          </a:xfrm>
        </p:grpSpPr>
        <p:pic>
          <p:nvPicPr>
            <p:cNvPr id="21510" name="Picture 5" descr="Polystyrene form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12801" r="33086"/>
            <a:stretch>
              <a:fillRect/>
            </a:stretch>
          </p:blipFill>
          <p:spPr bwMode="auto">
            <a:xfrm>
              <a:off x="3429000" y="4252913"/>
              <a:ext cx="53340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135683"/>
            <p:cNvPicPr>
              <a:picLocks noChangeAspect="1" noChangeArrowheads="1"/>
            </p:cNvPicPr>
            <p:nvPr/>
          </p:nvPicPr>
          <p:blipFill>
            <a:blip r:embed="rId4">
              <a:extLst>
                <a:ext uri="{28A0092B-C50C-407E-A947-70E740481C1C}">
                  <a14:useLocalDpi xmlns:a14="http://schemas.microsoft.com/office/drawing/2010/main" val="0"/>
                </a:ext>
              </a:extLst>
            </a:blip>
            <a:srcRect l="76262" t="53334" b="6708"/>
            <a:stretch>
              <a:fillRect/>
            </a:stretch>
          </p:blipFill>
          <p:spPr bwMode="auto">
            <a:xfrm>
              <a:off x="4038600" y="1981200"/>
              <a:ext cx="2066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1"/>
            <p:cNvSpPr>
              <a:spLocks noChangeArrowheads="1"/>
            </p:cNvSpPr>
            <p:nvPr/>
          </p:nvSpPr>
          <p:spPr bwMode="auto">
            <a:xfrm>
              <a:off x="5867400" y="24384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1513" name="Rectangle 12"/>
            <p:cNvSpPr>
              <a:spLocks noChangeArrowheads="1"/>
            </p:cNvSpPr>
            <p:nvPr/>
          </p:nvSpPr>
          <p:spPr bwMode="auto">
            <a:xfrm>
              <a:off x="4191000" y="25146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pic>
          <p:nvPicPr>
            <p:cNvPr id="21514" name="Picture 13" descr="135683"/>
            <p:cNvPicPr>
              <a:picLocks noChangeAspect="1" noChangeArrowheads="1"/>
            </p:cNvPicPr>
            <p:nvPr/>
          </p:nvPicPr>
          <p:blipFill>
            <a:blip r:embed="rId4">
              <a:extLst>
                <a:ext uri="{28A0092B-C50C-407E-A947-70E740481C1C}">
                  <a14:useLocalDpi xmlns:a14="http://schemas.microsoft.com/office/drawing/2010/main" val="0"/>
                </a:ext>
              </a:extLst>
            </a:blip>
            <a:srcRect l="55368" t="53334" r="26254" b="6708"/>
            <a:stretch>
              <a:fillRect/>
            </a:stretch>
          </p:blipFill>
          <p:spPr bwMode="auto">
            <a:xfrm>
              <a:off x="6096000" y="1828800"/>
              <a:ext cx="1600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Line 14"/>
            <p:cNvSpPr>
              <a:spLocks noChangeShapeType="1"/>
            </p:cNvSpPr>
            <p:nvPr/>
          </p:nvSpPr>
          <p:spPr bwMode="auto">
            <a:xfrm>
              <a:off x="5638800" y="26670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Rectangle 15"/>
            <p:cNvSpPr>
              <a:spLocks noChangeArrowheads="1"/>
            </p:cNvSpPr>
            <p:nvPr/>
          </p:nvSpPr>
          <p:spPr bwMode="auto">
            <a:xfrm>
              <a:off x="7543800" y="25146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1517" name="Line 17"/>
            <p:cNvSpPr>
              <a:spLocks noChangeShapeType="1"/>
            </p:cNvSpPr>
            <p:nvPr/>
          </p:nvSpPr>
          <p:spPr bwMode="auto">
            <a:xfrm>
              <a:off x="4038600" y="26670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Rectangle 19"/>
            <p:cNvSpPr>
              <a:spLocks noChangeArrowheads="1"/>
            </p:cNvSpPr>
            <p:nvPr/>
          </p:nvSpPr>
          <p:spPr bwMode="auto">
            <a:xfrm>
              <a:off x="7391400" y="24384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21519" name="Text Box 20"/>
            <p:cNvSpPr txBox="1">
              <a:spLocks noChangeArrowheads="1"/>
            </p:cNvSpPr>
            <p:nvPr/>
          </p:nvSpPr>
          <p:spPr bwMode="auto">
            <a:xfrm>
              <a:off x="3581400" y="2362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R</a:t>
              </a:r>
            </a:p>
          </p:txBody>
        </p:sp>
        <p:sp>
          <p:nvSpPr>
            <p:cNvPr id="21520" name="Text Box 21"/>
            <p:cNvSpPr txBox="1">
              <a:spLocks noChangeArrowheads="1"/>
            </p:cNvSpPr>
            <p:nvPr/>
          </p:nvSpPr>
          <p:spPr bwMode="auto">
            <a:xfrm>
              <a:off x="7315200" y="2362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R</a:t>
              </a:r>
            </a:p>
          </p:txBody>
        </p:sp>
        <p:sp>
          <p:nvSpPr>
            <p:cNvPr id="21521" name="Text Box 22"/>
            <p:cNvSpPr txBox="1">
              <a:spLocks noChangeArrowheads="1"/>
            </p:cNvSpPr>
            <p:nvPr/>
          </p:nvSpPr>
          <p:spPr bwMode="auto">
            <a:xfrm>
              <a:off x="6019800" y="2133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400"/>
                <a:t>H</a:t>
              </a:r>
            </a:p>
          </p:txBody>
        </p:sp>
        <p:sp>
          <p:nvSpPr>
            <p:cNvPr id="21522" name="Text Box 23"/>
            <p:cNvSpPr txBox="1">
              <a:spLocks noChangeArrowheads="1"/>
            </p:cNvSpPr>
            <p:nvPr/>
          </p:nvSpPr>
          <p:spPr bwMode="auto">
            <a:xfrm>
              <a:off x="4419600" y="2133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400"/>
                <a:t>H</a:t>
              </a:r>
            </a:p>
          </p:txBody>
        </p:sp>
        <p:sp>
          <p:nvSpPr>
            <p:cNvPr id="21523" name="Line 24"/>
            <p:cNvSpPr>
              <a:spLocks noChangeShapeType="1"/>
            </p:cNvSpPr>
            <p:nvPr/>
          </p:nvSpPr>
          <p:spPr bwMode="auto">
            <a:xfrm>
              <a:off x="4572000" y="2438400"/>
              <a:ext cx="0" cy="76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Line 25"/>
            <p:cNvSpPr>
              <a:spLocks noChangeShapeType="1"/>
            </p:cNvSpPr>
            <p:nvPr/>
          </p:nvSpPr>
          <p:spPr bwMode="auto">
            <a:xfrm>
              <a:off x="6172200" y="2438400"/>
              <a:ext cx="0" cy="76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Text Box 26"/>
            <p:cNvSpPr txBox="1">
              <a:spLocks noChangeArrowheads="1"/>
            </p:cNvSpPr>
            <p:nvPr/>
          </p:nvSpPr>
          <p:spPr bwMode="auto">
            <a:xfrm>
              <a:off x="3581400" y="5867400"/>
              <a:ext cx="4991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lgn="ctr">
                <a:spcBef>
                  <a:spcPct val="50000"/>
                </a:spcBef>
                <a:buClrTx/>
                <a:buFontTx/>
                <a:buNone/>
              </a:pPr>
              <a:r>
                <a:rPr lang="en-US" altLang="en-US" sz="3200"/>
                <a:t>Polystyrene (plate)</a:t>
              </a:r>
            </a:p>
          </p:txBody>
        </p:sp>
        <p:sp>
          <p:nvSpPr>
            <p:cNvPr id="21526" name="Text Box 27"/>
            <p:cNvSpPr txBox="1">
              <a:spLocks noChangeArrowheads="1"/>
            </p:cNvSpPr>
            <p:nvPr/>
          </p:nvSpPr>
          <p:spPr bwMode="auto">
            <a:xfrm>
              <a:off x="4114800" y="13716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Protein (Antigen)</a:t>
              </a:r>
            </a:p>
          </p:txBody>
        </p:sp>
        <p:sp>
          <p:nvSpPr>
            <p:cNvPr id="21527" name="Rectangle 28"/>
            <p:cNvSpPr>
              <a:spLocks noChangeArrowheads="1"/>
            </p:cNvSpPr>
            <p:nvPr/>
          </p:nvSpPr>
          <p:spPr bwMode="auto">
            <a:xfrm>
              <a:off x="4114800" y="3352800"/>
              <a:ext cx="3505200" cy="1828800"/>
            </a:xfrm>
            <a:prstGeom prst="rect">
              <a:avLst/>
            </a:prstGeom>
            <a:solidFill>
              <a:srgbClr val="FF0000">
                <a:alpha val="2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sp>
        <p:nvSpPr>
          <p:cNvPr id="21507" name="Text Box 29"/>
          <p:cNvSpPr txBox="1">
            <a:spLocks noChangeArrowheads="1"/>
          </p:cNvSpPr>
          <p:nvPr/>
        </p:nvSpPr>
        <p:spPr bwMode="auto">
          <a:xfrm>
            <a:off x="5981700" y="3427413"/>
            <a:ext cx="14478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400"/>
              <a:t>Hydrophobic</a:t>
            </a:r>
          </a:p>
          <a:p>
            <a:pPr>
              <a:spcBef>
                <a:spcPct val="50000"/>
              </a:spcBef>
              <a:buClrTx/>
              <a:buFontTx/>
              <a:buNone/>
            </a:pPr>
            <a:r>
              <a:rPr lang="en-US" altLang="en-US" sz="1400"/>
              <a:t>interactions</a:t>
            </a:r>
          </a:p>
        </p:txBody>
      </p:sp>
      <p:sp>
        <p:nvSpPr>
          <p:cNvPr id="21508" name="Text Box 32"/>
          <p:cNvSpPr txBox="1">
            <a:spLocks noChangeArrowheads="1"/>
          </p:cNvSpPr>
          <p:nvPr/>
        </p:nvSpPr>
        <p:spPr bwMode="auto">
          <a:xfrm>
            <a:off x="228600" y="1347788"/>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sp>
        <p:nvSpPr>
          <p:cNvPr id="21509" name="Title 1"/>
          <p:cNvSpPr>
            <a:spLocks noGrp="1"/>
          </p:cNvSpPr>
          <p:nvPr>
            <p:ph type="title"/>
          </p:nvPr>
        </p:nvSpPr>
        <p:spPr/>
        <p:txBody>
          <a:bodyPr/>
          <a:lstStyle/>
          <a:p>
            <a:pPr eaLnBrk="1" hangingPunct="1"/>
            <a:r>
              <a:rPr lang="en-US" altLang="en-US" dirty="0" smtClean="0"/>
              <a:t>1</a:t>
            </a:r>
            <a:r>
              <a:rPr lang="en-US" altLang="en-US" baseline="30000" dirty="0" smtClean="0"/>
              <a:t>st</a:t>
            </a:r>
            <a:r>
              <a:rPr lang="en-US" altLang="en-US" dirty="0" smtClean="0"/>
              <a:t> 5 minute wait….</a:t>
            </a:r>
          </a:p>
        </p:txBody>
      </p:sp>
    </p:spTree>
    <p:extLst>
      <p:ext uri="{BB962C8B-B14F-4D97-AF65-F5344CB8AC3E}">
        <p14:creationId xmlns:p14="http://schemas.microsoft.com/office/powerpoint/2010/main" val="3824496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59436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8"/>
          <p:cNvSpPr txBox="1">
            <a:spLocks noChangeArrowheads="1"/>
          </p:cNvSpPr>
          <p:nvPr/>
        </p:nvSpPr>
        <p:spPr bwMode="auto">
          <a:xfrm>
            <a:off x="6400800" y="4953000"/>
            <a:ext cx="1066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sp>
        <p:nvSpPr>
          <p:cNvPr id="30724" name="Text Box 9"/>
          <p:cNvSpPr txBox="1">
            <a:spLocks noChangeArrowheads="1"/>
          </p:cNvSpPr>
          <p:nvPr/>
        </p:nvSpPr>
        <p:spPr bwMode="auto">
          <a:xfrm>
            <a:off x="5105400" y="4953000"/>
            <a:ext cx="1219200" cy="1077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pic>
        <p:nvPicPr>
          <p:cNvPr id="30725" name="Picture 10"/>
          <p:cNvPicPr>
            <a:picLocks noChangeAspect="1" noChangeArrowheads="1"/>
          </p:cNvPicPr>
          <p:nvPr/>
        </p:nvPicPr>
        <p:blipFill>
          <a:blip r:embed="rId3">
            <a:extLst>
              <a:ext uri="{28A0092B-C50C-407E-A947-70E740481C1C}">
                <a14:useLocalDpi xmlns:a14="http://schemas.microsoft.com/office/drawing/2010/main" val="0"/>
              </a:ext>
            </a:extLst>
          </a:blip>
          <a:srcRect l="45529" t="19231" r="25203" b="8653"/>
          <a:stretch>
            <a:fillRect/>
          </a:stretch>
        </p:blipFill>
        <p:spPr bwMode="auto">
          <a:xfrm>
            <a:off x="3733800" y="1143000"/>
            <a:ext cx="1692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Oval 11"/>
          <p:cNvSpPr>
            <a:spLocks noChangeArrowheads="1"/>
          </p:cNvSpPr>
          <p:nvPr/>
        </p:nvSpPr>
        <p:spPr bwMode="auto">
          <a:xfrm>
            <a:off x="4953000" y="3810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27" name="Oval 12"/>
          <p:cNvSpPr>
            <a:spLocks noChangeArrowheads="1"/>
          </p:cNvSpPr>
          <p:nvPr/>
        </p:nvSpPr>
        <p:spPr bwMode="auto">
          <a:xfrm>
            <a:off x="3581400" y="3505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28" name="Oval 13"/>
          <p:cNvSpPr>
            <a:spLocks noChangeArrowheads="1"/>
          </p:cNvSpPr>
          <p:nvPr/>
        </p:nvSpPr>
        <p:spPr bwMode="auto">
          <a:xfrm>
            <a:off x="6324600" y="3886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29" name="Oval 14"/>
          <p:cNvSpPr>
            <a:spLocks noChangeArrowheads="1"/>
          </p:cNvSpPr>
          <p:nvPr/>
        </p:nvSpPr>
        <p:spPr bwMode="auto">
          <a:xfrm>
            <a:off x="6477000" y="3810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30" name="Oval 15"/>
          <p:cNvSpPr>
            <a:spLocks noChangeArrowheads="1"/>
          </p:cNvSpPr>
          <p:nvPr/>
        </p:nvSpPr>
        <p:spPr bwMode="auto">
          <a:xfrm>
            <a:off x="5334000" y="34290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31" name="Oval 16"/>
          <p:cNvSpPr>
            <a:spLocks noChangeArrowheads="1"/>
          </p:cNvSpPr>
          <p:nvPr/>
        </p:nvSpPr>
        <p:spPr bwMode="auto">
          <a:xfrm>
            <a:off x="5334000" y="1981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32" name="Oval 17"/>
          <p:cNvSpPr>
            <a:spLocks noChangeArrowheads="1"/>
          </p:cNvSpPr>
          <p:nvPr/>
        </p:nvSpPr>
        <p:spPr bwMode="auto">
          <a:xfrm>
            <a:off x="3581400" y="1981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33" name="Oval 18"/>
          <p:cNvSpPr>
            <a:spLocks noChangeArrowheads="1"/>
          </p:cNvSpPr>
          <p:nvPr/>
        </p:nvSpPr>
        <p:spPr bwMode="auto">
          <a:xfrm>
            <a:off x="5029200" y="38862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0734" name="Oval 19"/>
          <p:cNvSpPr>
            <a:spLocks noChangeArrowheads="1"/>
          </p:cNvSpPr>
          <p:nvPr/>
        </p:nvSpPr>
        <p:spPr bwMode="auto">
          <a:xfrm>
            <a:off x="3962400" y="3200400"/>
            <a:ext cx="1219200" cy="533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pic>
        <p:nvPicPr>
          <p:cNvPr id="30735" name="Picture 20"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35814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1"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33528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2"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35814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3"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048000"/>
            <a:ext cx="533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25"/>
          <p:cNvSpPr txBox="1">
            <a:spLocks noChangeArrowheads="1"/>
          </p:cNvSpPr>
          <p:nvPr/>
        </p:nvSpPr>
        <p:spPr bwMode="auto">
          <a:xfrm>
            <a:off x="304800" y="13716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sp>
        <p:nvSpPr>
          <p:cNvPr id="30740" name="Title 1"/>
          <p:cNvSpPr>
            <a:spLocks noGrp="1"/>
          </p:cNvSpPr>
          <p:nvPr>
            <p:ph type="title"/>
          </p:nvPr>
        </p:nvSpPr>
        <p:spPr/>
        <p:txBody>
          <a:bodyPr/>
          <a:lstStyle/>
          <a:p>
            <a:pPr eaLnBrk="1" hangingPunct="1"/>
            <a:r>
              <a:rPr lang="en-US" altLang="en-US" dirty="0" smtClean="0"/>
              <a:t>2</a:t>
            </a:r>
            <a:r>
              <a:rPr lang="en-US" altLang="en-US" baseline="30000" dirty="0" smtClean="0"/>
              <a:t>nd</a:t>
            </a:r>
            <a:r>
              <a:rPr lang="en-US" altLang="en-US" dirty="0" smtClean="0"/>
              <a:t> 5 minute wait…</a:t>
            </a:r>
          </a:p>
        </p:txBody>
      </p:sp>
    </p:spTree>
    <p:extLst>
      <p:ext uri="{BB962C8B-B14F-4D97-AF65-F5344CB8AC3E}">
        <p14:creationId xmlns:p14="http://schemas.microsoft.com/office/powerpoint/2010/main" val="4233769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p:cNvGrpSpPr>
          <p:nvPr/>
        </p:nvGrpSpPr>
        <p:grpSpPr bwMode="auto">
          <a:xfrm>
            <a:off x="2744788" y="1143000"/>
            <a:ext cx="5167312" cy="5202238"/>
            <a:chOff x="3427413" y="1143000"/>
            <a:chExt cx="5167312" cy="5202238"/>
          </a:xfrm>
        </p:grpSpPr>
        <p:sp>
          <p:nvSpPr>
            <p:cNvPr id="31749" name="Text Box 16"/>
            <p:cNvSpPr txBox="1">
              <a:spLocks noChangeArrowheads="1"/>
            </p:cNvSpPr>
            <p:nvPr/>
          </p:nvSpPr>
          <p:spPr bwMode="auto">
            <a:xfrm>
              <a:off x="3429000" y="11430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600"/>
                <a:t>Variable region</a:t>
              </a:r>
            </a:p>
          </p:txBody>
        </p:sp>
        <p:grpSp>
          <p:nvGrpSpPr>
            <p:cNvPr id="31750" name="Group 3"/>
            <p:cNvGrpSpPr>
              <a:grpSpLocks/>
            </p:cNvGrpSpPr>
            <p:nvPr/>
          </p:nvGrpSpPr>
          <p:grpSpPr bwMode="auto">
            <a:xfrm>
              <a:off x="3427413" y="1295400"/>
              <a:ext cx="5167312" cy="5049838"/>
              <a:chOff x="3427413" y="1295400"/>
              <a:chExt cx="5167312" cy="5049838"/>
            </a:xfrm>
          </p:grpSpPr>
          <p:pic>
            <p:nvPicPr>
              <p:cNvPr id="31751" name="Picture 4" descr="Black&amp;grey A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1524000"/>
                <a:ext cx="35052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2"/>
              <p:cNvSpPr txBox="1">
                <a:spLocks noChangeArrowheads="1"/>
              </p:cNvSpPr>
              <p:nvPr/>
            </p:nvSpPr>
            <p:spPr bwMode="auto">
              <a:xfrm>
                <a:off x="3962400" y="266700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600"/>
                  <a:t>Light chain</a:t>
                </a:r>
              </a:p>
            </p:txBody>
          </p:sp>
          <p:sp>
            <p:nvSpPr>
              <p:cNvPr id="31753" name="Text Box 13"/>
              <p:cNvSpPr txBox="1">
                <a:spLocks noChangeArrowheads="1"/>
              </p:cNvSpPr>
              <p:nvPr/>
            </p:nvSpPr>
            <p:spPr bwMode="auto">
              <a:xfrm>
                <a:off x="5181600" y="160020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600"/>
                  <a:t>Heavy chain</a:t>
                </a:r>
              </a:p>
            </p:txBody>
          </p:sp>
          <p:sp>
            <p:nvSpPr>
              <p:cNvPr id="31754" name="Oval 14"/>
              <p:cNvSpPr>
                <a:spLocks noChangeArrowheads="1"/>
              </p:cNvSpPr>
              <p:nvPr/>
            </p:nvSpPr>
            <p:spPr bwMode="auto">
              <a:xfrm>
                <a:off x="3962400" y="1371600"/>
                <a:ext cx="990600" cy="990600"/>
              </a:xfrm>
              <a:prstGeom prst="ellipse">
                <a:avLst/>
              </a:prstGeom>
              <a:solidFill>
                <a:srgbClr val="FF0000">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1755" name="Oval 15"/>
              <p:cNvSpPr>
                <a:spLocks noChangeArrowheads="1"/>
              </p:cNvSpPr>
              <p:nvPr/>
            </p:nvSpPr>
            <p:spPr bwMode="auto">
              <a:xfrm>
                <a:off x="6858000" y="1295400"/>
                <a:ext cx="990600" cy="990600"/>
              </a:xfrm>
              <a:prstGeom prst="ellipse">
                <a:avLst/>
              </a:prstGeom>
              <a:solidFill>
                <a:srgbClr val="FF0000">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31756" name="Text Box 17"/>
              <p:cNvSpPr txBox="1">
                <a:spLocks noChangeArrowheads="1"/>
              </p:cNvSpPr>
              <p:nvPr/>
            </p:nvSpPr>
            <p:spPr bwMode="auto">
              <a:xfrm>
                <a:off x="6172200" y="4295775"/>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600"/>
                  <a:t>constant region</a:t>
                </a:r>
              </a:p>
            </p:txBody>
          </p:sp>
          <p:sp>
            <p:nvSpPr>
              <p:cNvPr id="31757" name="Rectangle 18"/>
              <p:cNvSpPr>
                <a:spLocks noChangeArrowheads="1"/>
              </p:cNvSpPr>
              <p:nvPr/>
            </p:nvSpPr>
            <p:spPr bwMode="auto">
              <a:xfrm>
                <a:off x="5486400" y="3962400"/>
                <a:ext cx="685800" cy="457200"/>
              </a:xfrm>
              <a:prstGeom prst="rect">
                <a:avLst/>
              </a:prstGeom>
              <a:solidFill>
                <a:schemeClr val="accent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pic>
            <p:nvPicPr>
              <p:cNvPr id="31758" name="Picture 20" descr="B cell differentiation"/>
              <p:cNvPicPr>
                <a:picLocks noChangeAspect="1" noChangeArrowheads="1"/>
              </p:cNvPicPr>
              <p:nvPr/>
            </p:nvPicPr>
            <p:blipFill>
              <a:blip r:embed="rId3">
                <a:extLst>
                  <a:ext uri="{28A0092B-C50C-407E-A947-70E740481C1C}">
                    <a14:useLocalDpi xmlns:a14="http://schemas.microsoft.com/office/drawing/2010/main" val="0"/>
                  </a:ext>
                </a:extLst>
              </a:blip>
              <a:srcRect t="-2272" r="17982" b="81819"/>
              <a:stretch>
                <a:fillRect/>
              </a:stretch>
            </p:blipFill>
            <p:spPr bwMode="auto">
              <a:xfrm>
                <a:off x="3733800" y="5105400"/>
                <a:ext cx="464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21"/>
              <p:cNvSpPr>
                <a:spLocks noChangeArrowheads="1"/>
              </p:cNvSpPr>
              <p:nvPr/>
            </p:nvSpPr>
            <p:spPr bwMode="auto">
              <a:xfrm>
                <a:off x="3427413" y="5765800"/>
                <a:ext cx="516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r>
                  <a:rPr lang="en-US" altLang="en-US" sz="3200"/>
                  <a:t>3,368,600 antibody combos</a:t>
                </a:r>
              </a:p>
            </p:txBody>
          </p:sp>
        </p:grpSp>
      </p:grpSp>
      <p:sp>
        <p:nvSpPr>
          <p:cNvPr id="31747" name="Text Box 23"/>
          <p:cNvSpPr txBox="1">
            <a:spLocks noChangeArrowheads="1"/>
          </p:cNvSpPr>
          <p:nvPr/>
        </p:nvSpPr>
        <p:spPr bwMode="auto">
          <a:xfrm>
            <a:off x="304800" y="1357313"/>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sp>
        <p:nvSpPr>
          <p:cNvPr id="31748" name="Title 1"/>
          <p:cNvSpPr>
            <a:spLocks noGrp="1"/>
          </p:cNvSpPr>
          <p:nvPr>
            <p:ph type="title"/>
          </p:nvPr>
        </p:nvSpPr>
        <p:spPr/>
        <p:txBody>
          <a:bodyPr/>
          <a:lstStyle/>
          <a:p>
            <a:pPr eaLnBrk="1" hangingPunct="1"/>
            <a:r>
              <a:rPr lang="en-US" altLang="en-US" dirty="0"/>
              <a:t>2</a:t>
            </a:r>
            <a:r>
              <a:rPr lang="en-US" altLang="en-US" baseline="30000" dirty="0"/>
              <a:t>nd</a:t>
            </a:r>
            <a:r>
              <a:rPr lang="en-US" altLang="en-US" dirty="0"/>
              <a:t> 5 minute wait…</a:t>
            </a:r>
            <a:endParaRPr lang="en-US" altLang="en-US" dirty="0" smtClean="0"/>
          </a:p>
        </p:txBody>
      </p:sp>
    </p:spTree>
    <p:extLst>
      <p:ext uri="{BB962C8B-B14F-4D97-AF65-F5344CB8AC3E}">
        <p14:creationId xmlns:p14="http://schemas.microsoft.com/office/powerpoint/2010/main" val="3517696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
          <p:cNvGrpSpPr>
            <a:grpSpLocks/>
          </p:cNvGrpSpPr>
          <p:nvPr/>
        </p:nvGrpSpPr>
        <p:grpSpPr bwMode="auto">
          <a:xfrm>
            <a:off x="2133600" y="1143000"/>
            <a:ext cx="5943600" cy="4964113"/>
            <a:chOff x="3200400" y="1143000"/>
            <a:chExt cx="5943600" cy="4963418"/>
          </a:xfrm>
        </p:grpSpPr>
        <p:pic>
          <p:nvPicPr>
            <p:cNvPr id="419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59436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8"/>
            <p:cNvSpPr txBox="1">
              <a:spLocks noChangeArrowheads="1"/>
            </p:cNvSpPr>
            <p:nvPr/>
          </p:nvSpPr>
          <p:spPr bwMode="auto">
            <a:xfrm>
              <a:off x="7620000" y="5029200"/>
              <a:ext cx="1066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sp>
          <p:nvSpPr>
            <p:cNvPr id="41991" name="Text Box 9"/>
            <p:cNvSpPr txBox="1">
              <a:spLocks noChangeArrowheads="1"/>
            </p:cNvSpPr>
            <p:nvPr/>
          </p:nvSpPr>
          <p:spPr bwMode="auto">
            <a:xfrm>
              <a:off x="6324600" y="5029200"/>
              <a:ext cx="1219200"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Your ID #</a:t>
              </a:r>
            </a:p>
          </p:txBody>
        </p:sp>
        <p:pic>
          <p:nvPicPr>
            <p:cNvPr id="41992" name="Picture 10"/>
            <p:cNvPicPr>
              <a:picLocks noChangeAspect="1" noChangeArrowheads="1"/>
            </p:cNvPicPr>
            <p:nvPr/>
          </p:nvPicPr>
          <p:blipFill>
            <a:blip r:embed="rId3">
              <a:extLst>
                <a:ext uri="{28A0092B-C50C-407E-A947-70E740481C1C}">
                  <a14:useLocalDpi xmlns:a14="http://schemas.microsoft.com/office/drawing/2010/main" val="0"/>
                </a:ext>
              </a:extLst>
            </a:blip>
            <a:srcRect l="45529" t="19231" r="25203" b="8653"/>
            <a:stretch>
              <a:fillRect/>
            </a:stretch>
          </p:blipFill>
          <p:spPr bwMode="auto">
            <a:xfrm>
              <a:off x="3505200" y="1143000"/>
              <a:ext cx="1692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Oval 11"/>
            <p:cNvSpPr>
              <a:spLocks noChangeArrowheads="1"/>
            </p:cNvSpPr>
            <p:nvPr/>
          </p:nvSpPr>
          <p:spPr bwMode="auto">
            <a:xfrm>
              <a:off x="3505200" y="36576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4" name="Oval 12"/>
            <p:cNvSpPr>
              <a:spLocks noChangeArrowheads="1"/>
            </p:cNvSpPr>
            <p:nvPr/>
          </p:nvSpPr>
          <p:spPr bwMode="auto">
            <a:xfrm>
              <a:off x="3352800" y="33528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5" name="Oval 13"/>
            <p:cNvSpPr>
              <a:spLocks noChangeArrowheads="1"/>
            </p:cNvSpPr>
            <p:nvPr/>
          </p:nvSpPr>
          <p:spPr bwMode="auto">
            <a:xfrm>
              <a:off x="4876800" y="37338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6" name="Oval 14"/>
            <p:cNvSpPr>
              <a:spLocks noChangeArrowheads="1"/>
            </p:cNvSpPr>
            <p:nvPr/>
          </p:nvSpPr>
          <p:spPr bwMode="auto">
            <a:xfrm>
              <a:off x="5029200" y="36576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7" name="Oval 15"/>
            <p:cNvSpPr>
              <a:spLocks noChangeArrowheads="1"/>
            </p:cNvSpPr>
            <p:nvPr/>
          </p:nvSpPr>
          <p:spPr bwMode="auto">
            <a:xfrm>
              <a:off x="5105400" y="32766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8" name="Oval 16"/>
            <p:cNvSpPr>
              <a:spLocks noChangeArrowheads="1"/>
            </p:cNvSpPr>
            <p:nvPr/>
          </p:nvSpPr>
          <p:spPr bwMode="auto">
            <a:xfrm>
              <a:off x="5105400" y="18288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1999" name="Oval 17"/>
            <p:cNvSpPr>
              <a:spLocks noChangeArrowheads="1"/>
            </p:cNvSpPr>
            <p:nvPr/>
          </p:nvSpPr>
          <p:spPr bwMode="auto">
            <a:xfrm>
              <a:off x="3352800" y="18288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00" name="Oval 18"/>
            <p:cNvSpPr>
              <a:spLocks noChangeArrowheads="1"/>
            </p:cNvSpPr>
            <p:nvPr/>
          </p:nvSpPr>
          <p:spPr bwMode="auto">
            <a:xfrm>
              <a:off x="3581400" y="37338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01" name="Oval 19"/>
            <p:cNvSpPr>
              <a:spLocks noChangeArrowheads="1"/>
            </p:cNvSpPr>
            <p:nvPr/>
          </p:nvSpPr>
          <p:spPr bwMode="auto">
            <a:xfrm>
              <a:off x="3733800" y="3200400"/>
              <a:ext cx="1219200" cy="533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pic>
          <p:nvPicPr>
            <p:cNvPr id="42002" name="Picture 20"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35814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1"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33528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2" descr="black round A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3581400"/>
              <a:ext cx="304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23"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2925763"/>
              <a:ext cx="533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24"/>
            <p:cNvGrpSpPr>
              <a:grpSpLocks/>
            </p:cNvGrpSpPr>
            <p:nvPr/>
          </p:nvGrpSpPr>
          <p:grpSpPr bwMode="auto">
            <a:xfrm rot="10800000">
              <a:off x="3962400" y="2438400"/>
              <a:ext cx="533400" cy="685800"/>
              <a:chOff x="4176" y="1488"/>
              <a:chExt cx="720" cy="816"/>
            </a:xfrm>
          </p:grpSpPr>
          <p:pic>
            <p:nvPicPr>
              <p:cNvPr id="42024" name="Picture 25"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4176" y="1488"/>
                <a:ext cx="72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25" name="Group 26"/>
              <p:cNvGrpSpPr>
                <a:grpSpLocks/>
              </p:cNvGrpSpPr>
              <p:nvPr/>
            </p:nvGrpSpPr>
            <p:grpSpPr bwMode="auto">
              <a:xfrm>
                <a:off x="4464" y="2112"/>
                <a:ext cx="288" cy="192"/>
                <a:chOff x="3360" y="2016"/>
                <a:chExt cx="480" cy="240"/>
              </a:xfrm>
            </p:grpSpPr>
            <p:sp>
              <p:nvSpPr>
                <p:cNvPr id="42026" name="Oval 27"/>
                <p:cNvSpPr>
                  <a:spLocks noChangeArrowheads="1"/>
                </p:cNvSpPr>
                <p:nvPr/>
              </p:nvSpPr>
              <p:spPr bwMode="auto">
                <a:xfrm>
                  <a:off x="3408" y="2112"/>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27" name="Oval 28"/>
                <p:cNvSpPr>
                  <a:spLocks noChangeArrowheads="1"/>
                </p:cNvSpPr>
                <p:nvPr/>
              </p:nvSpPr>
              <p:spPr bwMode="auto">
                <a:xfrm rot="-1995262">
                  <a:off x="3360" y="2016"/>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grpSp>
        <p:grpSp>
          <p:nvGrpSpPr>
            <p:cNvPr id="42007" name="Group 29"/>
            <p:cNvGrpSpPr>
              <a:grpSpLocks/>
            </p:cNvGrpSpPr>
            <p:nvPr/>
          </p:nvGrpSpPr>
          <p:grpSpPr bwMode="auto">
            <a:xfrm rot="10800000">
              <a:off x="4419600" y="2286000"/>
              <a:ext cx="533400" cy="685800"/>
              <a:chOff x="4176" y="1488"/>
              <a:chExt cx="720" cy="816"/>
            </a:xfrm>
          </p:grpSpPr>
          <p:pic>
            <p:nvPicPr>
              <p:cNvPr id="42020" name="Picture 30"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4176" y="1488"/>
                <a:ext cx="72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21" name="Group 31"/>
              <p:cNvGrpSpPr>
                <a:grpSpLocks/>
              </p:cNvGrpSpPr>
              <p:nvPr/>
            </p:nvGrpSpPr>
            <p:grpSpPr bwMode="auto">
              <a:xfrm>
                <a:off x="4464" y="2112"/>
                <a:ext cx="288" cy="192"/>
                <a:chOff x="3360" y="2016"/>
                <a:chExt cx="480" cy="240"/>
              </a:xfrm>
            </p:grpSpPr>
            <p:sp>
              <p:nvSpPr>
                <p:cNvPr id="42022" name="Oval 32"/>
                <p:cNvSpPr>
                  <a:spLocks noChangeArrowheads="1"/>
                </p:cNvSpPr>
                <p:nvPr/>
              </p:nvSpPr>
              <p:spPr bwMode="auto">
                <a:xfrm>
                  <a:off x="3408" y="2112"/>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23" name="Oval 33"/>
                <p:cNvSpPr>
                  <a:spLocks noChangeArrowheads="1"/>
                </p:cNvSpPr>
                <p:nvPr/>
              </p:nvSpPr>
              <p:spPr bwMode="auto">
                <a:xfrm rot="-1995262">
                  <a:off x="3360" y="2016"/>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grpSp>
        <p:grpSp>
          <p:nvGrpSpPr>
            <p:cNvPr id="42008" name="Group 34"/>
            <p:cNvGrpSpPr>
              <a:grpSpLocks/>
            </p:cNvGrpSpPr>
            <p:nvPr/>
          </p:nvGrpSpPr>
          <p:grpSpPr bwMode="auto">
            <a:xfrm rot="10800000">
              <a:off x="4495800" y="2514600"/>
              <a:ext cx="533400" cy="685800"/>
              <a:chOff x="4176" y="1488"/>
              <a:chExt cx="720" cy="816"/>
            </a:xfrm>
          </p:grpSpPr>
          <p:pic>
            <p:nvPicPr>
              <p:cNvPr id="42016" name="Picture 35"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4176" y="1488"/>
                <a:ext cx="72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7" name="Group 36"/>
              <p:cNvGrpSpPr>
                <a:grpSpLocks/>
              </p:cNvGrpSpPr>
              <p:nvPr/>
            </p:nvGrpSpPr>
            <p:grpSpPr bwMode="auto">
              <a:xfrm>
                <a:off x="4464" y="2112"/>
                <a:ext cx="288" cy="192"/>
                <a:chOff x="3360" y="2016"/>
                <a:chExt cx="480" cy="240"/>
              </a:xfrm>
            </p:grpSpPr>
            <p:sp>
              <p:nvSpPr>
                <p:cNvPr id="42018" name="Oval 37"/>
                <p:cNvSpPr>
                  <a:spLocks noChangeArrowheads="1"/>
                </p:cNvSpPr>
                <p:nvPr/>
              </p:nvSpPr>
              <p:spPr bwMode="auto">
                <a:xfrm>
                  <a:off x="3408" y="2112"/>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19" name="Oval 38"/>
                <p:cNvSpPr>
                  <a:spLocks noChangeArrowheads="1"/>
                </p:cNvSpPr>
                <p:nvPr/>
              </p:nvSpPr>
              <p:spPr bwMode="auto">
                <a:xfrm rot="-1995262">
                  <a:off x="3360" y="2016"/>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grpSp>
        <p:grpSp>
          <p:nvGrpSpPr>
            <p:cNvPr id="42009" name="Group 39"/>
            <p:cNvGrpSpPr>
              <a:grpSpLocks/>
            </p:cNvGrpSpPr>
            <p:nvPr/>
          </p:nvGrpSpPr>
          <p:grpSpPr bwMode="auto">
            <a:xfrm rot="10800000">
              <a:off x="4038600" y="2286000"/>
              <a:ext cx="533400" cy="685800"/>
              <a:chOff x="4176" y="1488"/>
              <a:chExt cx="720" cy="816"/>
            </a:xfrm>
          </p:grpSpPr>
          <p:pic>
            <p:nvPicPr>
              <p:cNvPr id="42012" name="Picture 40" descr="Black&amp;grey 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4176" y="1488"/>
                <a:ext cx="72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3" name="Group 41"/>
              <p:cNvGrpSpPr>
                <a:grpSpLocks/>
              </p:cNvGrpSpPr>
              <p:nvPr/>
            </p:nvGrpSpPr>
            <p:grpSpPr bwMode="auto">
              <a:xfrm>
                <a:off x="4464" y="2112"/>
                <a:ext cx="288" cy="192"/>
                <a:chOff x="3360" y="2016"/>
                <a:chExt cx="480" cy="240"/>
              </a:xfrm>
            </p:grpSpPr>
            <p:sp>
              <p:nvSpPr>
                <p:cNvPr id="42014" name="Oval 42"/>
                <p:cNvSpPr>
                  <a:spLocks noChangeArrowheads="1"/>
                </p:cNvSpPr>
                <p:nvPr/>
              </p:nvSpPr>
              <p:spPr bwMode="auto">
                <a:xfrm>
                  <a:off x="3408" y="2112"/>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sp>
              <p:nvSpPr>
                <p:cNvPr id="42015" name="Oval 43"/>
                <p:cNvSpPr>
                  <a:spLocks noChangeArrowheads="1"/>
                </p:cNvSpPr>
                <p:nvPr/>
              </p:nvSpPr>
              <p:spPr bwMode="auto">
                <a:xfrm rot="-1995262">
                  <a:off x="3360" y="2016"/>
                  <a:ext cx="432" cy="144"/>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0"/>
                    </a:spcBef>
                    <a:buClrTx/>
                    <a:buFontTx/>
                    <a:buNone/>
                  </a:pPr>
                  <a:endParaRPr lang="en-US" altLang="en-US" sz="3200"/>
                </a:p>
              </p:txBody>
            </p:sp>
          </p:grpSp>
        </p:grpSp>
        <p:sp>
          <p:nvSpPr>
            <p:cNvPr id="42010" name="Text Box 44"/>
            <p:cNvSpPr txBox="1">
              <a:spLocks noChangeArrowheads="1"/>
            </p:cNvSpPr>
            <p:nvPr/>
          </p:nvSpPr>
          <p:spPr bwMode="auto">
            <a:xfrm>
              <a:off x="5562600" y="1828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800"/>
                <a:t>Amplification of signal</a:t>
              </a:r>
            </a:p>
          </p:txBody>
        </p:sp>
        <p:sp>
          <p:nvSpPr>
            <p:cNvPr id="42011" name="Text Box 45"/>
            <p:cNvSpPr txBox="1">
              <a:spLocks noChangeArrowheads="1"/>
            </p:cNvSpPr>
            <p:nvPr/>
          </p:nvSpPr>
          <p:spPr bwMode="auto">
            <a:xfrm>
              <a:off x="5562600" y="2376488"/>
              <a:ext cx="2819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1800"/>
                <a:t>Introduce HRP (Horseradish Peroxidase) for colormetric detection</a:t>
              </a:r>
            </a:p>
          </p:txBody>
        </p:sp>
      </p:grpSp>
      <p:sp>
        <p:nvSpPr>
          <p:cNvPr id="41987" name="Text Box 47"/>
          <p:cNvSpPr txBox="1">
            <a:spLocks noChangeArrowheads="1"/>
          </p:cNvSpPr>
          <p:nvPr/>
        </p:nvSpPr>
        <p:spPr bwMode="auto">
          <a:xfrm>
            <a:off x="304800" y="136525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sp>
        <p:nvSpPr>
          <p:cNvPr id="41988" name="Title 1"/>
          <p:cNvSpPr>
            <a:spLocks noGrp="1"/>
          </p:cNvSpPr>
          <p:nvPr>
            <p:ph type="title"/>
          </p:nvPr>
        </p:nvSpPr>
        <p:spPr/>
        <p:txBody>
          <a:bodyPr/>
          <a:lstStyle/>
          <a:p>
            <a:pPr eaLnBrk="1" hangingPunct="1"/>
            <a:r>
              <a:rPr lang="en-US" altLang="en-US" dirty="0" smtClean="0"/>
              <a:t>3</a:t>
            </a:r>
            <a:r>
              <a:rPr lang="en-US" altLang="en-US" baseline="30000" dirty="0" smtClean="0"/>
              <a:t>rd</a:t>
            </a:r>
            <a:r>
              <a:rPr lang="en-US" altLang="en-US" dirty="0" smtClean="0"/>
              <a:t>  </a:t>
            </a:r>
            <a:r>
              <a:rPr lang="en-US" altLang="en-US" dirty="0"/>
              <a:t>5 minute wait…</a:t>
            </a:r>
            <a:endParaRPr lang="en-US" altLang="en-US" dirty="0" smtClean="0"/>
          </a:p>
        </p:txBody>
      </p:sp>
    </p:spTree>
    <p:extLst>
      <p:ext uri="{BB962C8B-B14F-4D97-AF65-F5344CB8AC3E}">
        <p14:creationId xmlns:p14="http://schemas.microsoft.com/office/powerpoint/2010/main" val="94856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3"/>
          <p:cNvSpPr txBox="1">
            <a:spLocks noChangeArrowheads="1"/>
          </p:cNvSpPr>
          <p:nvPr/>
        </p:nvSpPr>
        <p:spPr bwMode="auto">
          <a:xfrm>
            <a:off x="304800" y="14097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3200"/>
              <a:t>Concept Corner</a:t>
            </a:r>
          </a:p>
        </p:txBody>
      </p:sp>
      <p:pic>
        <p:nvPicPr>
          <p:cNvPr id="43011" name="Picture 15" descr="article-1226582-01D48E6C0000044D-959_233x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3200400"/>
            <a:ext cx="14684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7" descr="Colorado-Goat-Milk-E-col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175" y="4905375"/>
            <a:ext cx="2714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9" descr="4363796670_2f48bbf2c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447800"/>
            <a:ext cx="13700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22"/>
          <p:cNvSpPr txBox="1">
            <a:spLocks noChangeArrowheads="1"/>
          </p:cNvSpPr>
          <p:nvPr/>
        </p:nvSpPr>
        <p:spPr bwMode="auto">
          <a:xfrm>
            <a:off x="4800600" y="1676400"/>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2000"/>
              <a:t>Antigen = </a:t>
            </a:r>
            <a:r>
              <a:rPr lang="en-US" altLang="en-US" sz="1400"/>
              <a:t>chicken gamma globulin</a:t>
            </a:r>
          </a:p>
        </p:txBody>
      </p:sp>
      <p:sp>
        <p:nvSpPr>
          <p:cNvPr id="43015" name="Text Box 23"/>
          <p:cNvSpPr txBox="1">
            <a:spLocks noChangeArrowheads="1"/>
          </p:cNvSpPr>
          <p:nvPr/>
        </p:nvSpPr>
        <p:spPr bwMode="auto">
          <a:xfrm>
            <a:off x="4800600" y="2819400"/>
            <a:ext cx="434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2000"/>
              <a:t>Primary Antibody = </a:t>
            </a:r>
            <a:r>
              <a:rPr lang="en-US" altLang="en-US" sz="1400"/>
              <a:t>anti-chicken 	   		        polyclonal antibody</a:t>
            </a:r>
          </a:p>
        </p:txBody>
      </p:sp>
      <p:sp>
        <p:nvSpPr>
          <p:cNvPr id="43016" name="Text Box 25"/>
          <p:cNvSpPr txBox="1">
            <a:spLocks noChangeArrowheads="1"/>
          </p:cNvSpPr>
          <p:nvPr/>
        </p:nvSpPr>
        <p:spPr bwMode="auto">
          <a:xfrm>
            <a:off x="6248400" y="426720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spcBef>
                <a:spcPct val="50000"/>
              </a:spcBef>
              <a:buClrTx/>
              <a:buFontTx/>
              <a:buNone/>
            </a:pPr>
            <a:r>
              <a:rPr lang="en-US" altLang="en-US" sz="2000"/>
              <a:t>Secondary Antibody = </a:t>
            </a:r>
            <a:r>
              <a:rPr lang="en-US" altLang="en-US" sz="1400"/>
              <a:t>goat anti-rabbit conjugate to HRP</a:t>
            </a:r>
          </a:p>
        </p:txBody>
      </p:sp>
      <p:sp>
        <p:nvSpPr>
          <p:cNvPr id="43017" name="Title 1"/>
          <p:cNvSpPr>
            <a:spLocks noGrp="1"/>
          </p:cNvSpPr>
          <p:nvPr>
            <p:ph type="title"/>
          </p:nvPr>
        </p:nvSpPr>
        <p:spPr/>
        <p:txBody>
          <a:bodyPr/>
          <a:lstStyle/>
          <a:p>
            <a:pPr eaLnBrk="1" hangingPunct="1"/>
            <a:r>
              <a:rPr lang="en-US" altLang="en-US" dirty="0"/>
              <a:t>3</a:t>
            </a:r>
            <a:r>
              <a:rPr lang="en-US" altLang="en-US" baseline="30000" dirty="0"/>
              <a:t>rd</a:t>
            </a:r>
            <a:r>
              <a:rPr lang="en-US" altLang="en-US" dirty="0"/>
              <a:t>  5 minute wait…</a:t>
            </a:r>
            <a:endParaRPr lang="en-US" altLang="en-US" dirty="0" smtClean="0"/>
          </a:p>
        </p:txBody>
      </p:sp>
    </p:spTree>
    <p:extLst>
      <p:ext uri="{BB962C8B-B14F-4D97-AF65-F5344CB8AC3E}">
        <p14:creationId xmlns:p14="http://schemas.microsoft.com/office/powerpoint/2010/main" val="2961641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86161" y="256348"/>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Testing Your Protocol Design</a:t>
            </a:r>
          </a:p>
        </p:txBody>
      </p:sp>
      <p:sp>
        <p:nvSpPr>
          <p:cNvPr id="2" name="Rectangle 1"/>
          <p:cNvSpPr/>
          <p:nvPr/>
        </p:nvSpPr>
        <p:spPr>
          <a:xfrm>
            <a:off x="0" y="1496317"/>
            <a:ext cx="8854068" cy="584775"/>
          </a:xfrm>
          <a:prstGeom prst="rect">
            <a:avLst/>
          </a:prstGeom>
        </p:spPr>
        <p:txBody>
          <a:bodyPr wrap="square">
            <a:spAutoFit/>
          </a:bodyPr>
          <a:lstStyle/>
          <a:p>
            <a:pPr algn="ctr"/>
            <a:r>
              <a:rPr lang="en-US" sz="3200" dirty="0" smtClean="0">
                <a:solidFill>
                  <a:srgbClr val="000000"/>
                </a:solidFill>
                <a:latin typeface="HelveticaNeueLT Std Lt"/>
              </a:rPr>
              <a:t>Share and discuss your results!</a:t>
            </a:r>
            <a:endParaRPr lang="en-US" sz="3200" dirty="0">
              <a:solidFill>
                <a:srgbClr val="000000"/>
              </a:solidFill>
              <a:latin typeface="HelveticaNeueLT Std 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14" y="2276759"/>
            <a:ext cx="7033239" cy="115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50715"/>
            <a:ext cx="8882205" cy="188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95534" y="3848669"/>
            <a:ext cx="1624084" cy="395785"/>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59923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33"/>
                </a:solidFill>
              </a:rPr>
              <a:t>Giant Panda Problem Kit </a:t>
            </a:r>
            <a:r>
              <a:rPr lang="en-US" dirty="0">
                <a:solidFill>
                  <a:srgbClr val="FF9933"/>
                </a:solidFill>
              </a:rPr>
              <a:t>for AP Biology:  </a:t>
            </a:r>
            <a:r>
              <a:rPr lang="en-US" dirty="0" smtClean="0">
                <a:solidFill>
                  <a:srgbClr val="FF9933"/>
                </a:solidFill>
              </a:rPr>
              <a:t/>
            </a:r>
            <a:br>
              <a:rPr lang="en-US" dirty="0" smtClean="0">
                <a:solidFill>
                  <a:srgbClr val="FF9933"/>
                </a:solidFill>
              </a:rPr>
            </a:br>
            <a:r>
              <a:rPr lang="en-US" sz="2000" dirty="0" smtClean="0">
                <a:solidFill>
                  <a:srgbClr val="FF9933"/>
                </a:solidFill>
              </a:rPr>
              <a:t>A </a:t>
            </a:r>
            <a:r>
              <a:rPr lang="en-US" sz="2000" dirty="0" err="1">
                <a:solidFill>
                  <a:srgbClr val="FF9933"/>
                </a:solidFill>
              </a:rPr>
              <a:t>ThINQ</a:t>
            </a:r>
            <a:r>
              <a:rPr lang="en-US" sz="2000" dirty="0" smtClean="0">
                <a:solidFill>
                  <a:srgbClr val="FF9933"/>
                </a:solidFill>
              </a:rPr>
              <a:t>! </a:t>
            </a:r>
            <a:r>
              <a:rPr lang="en-US" sz="2000" dirty="0">
                <a:solidFill>
                  <a:srgbClr val="FF9933"/>
                </a:solidFill>
              </a:rPr>
              <a:t>Investigation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4" y="2626768"/>
            <a:ext cx="523081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653464"/>
            <a:ext cx="45974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485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48" y="528527"/>
            <a:ext cx="6934200" cy="762000"/>
          </a:xfrm>
        </p:spPr>
        <p:txBody>
          <a:bodyPr/>
          <a:lstStyle/>
          <a:p>
            <a:r>
              <a:rPr lang="en-US" dirty="0">
                <a:solidFill>
                  <a:srgbClr val="FF9933"/>
                </a:solidFill>
              </a:rPr>
              <a:t>Testing Your Protocol Design!</a:t>
            </a:r>
            <a:br>
              <a:rPr lang="en-US" dirty="0">
                <a:solidFill>
                  <a:srgbClr val="FF9933"/>
                </a:solidFill>
              </a:rPr>
            </a:br>
            <a:endParaRPr lang="en-US" dirty="0">
              <a:solidFill>
                <a:srgbClr val="FF9933"/>
              </a:solidFill>
            </a:endParaRPr>
          </a:p>
        </p:txBody>
      </p:sp>
      <p:sp>
        <p:nvSpPr>
          <p:cNvPr id="3" name="Content Placeholder 2"/>
          <p:cNvSpPr>
            <a:spLocks noGrp="1"/>
          </p:cNvSpPr>
          <p:nvPr>
            <p:ph idx="1"/>
          </p:nvPr>
        </p:nvSpPr>
        <p:spPr>
          <a:xfrm>
            <a:off x="272955" y="1153236"/>
            <a:ext cx="8679976" cy="4428698"/>
          </a:xfrm>
        </p:spPr>
        <p:txBody>
          <a:bodyPr/>
          <a:lstStyle/>
          <a:p>
            <a:pPr marL="0" indent="0">
              <a:buNone/>
            </a:pPr>
            <a:r>
              <a:rPr lang="en-US" sz="2200" dirty="0"/>
              <a:t>Considerations in your Protocol </a:t>
            </a:r>
            <a:r>
              <a:rPr lang="en-US" sz="2200" dirty="0" smtClean="0"/>
              <a:t>Execution:</a:t>
            </a:r>
          </a:p>
          <a:p>
            <a:pPr marL="0" indent="0">
              <a:buNone/>
            </a:pPr>
            <a:endParaRPr lang="en-US" sz="2200" dirty="0" smtClean="0"/>
          </a:p>
          <a:p>
            <a:r>
              <a:rPr lang="en-US" sz="2200" dirty="0" smtClean="0"/>
              <a:t>Only </a:t>
            </a:r>
            <a:r>
              <a:rPr lang="en-US" sz="2200" dirty="0"/>
              <a:t>load one layer of reagent to each well at a time</a:t>
            </a:r>
            <a:r>
              <a:rPr lang="en-US" sz="2200" dirty="0" smtClean="0"/>
              <a:t>.</a:t>
            </a:r>
          </a:p>
          <a:p>
            <a:r>
              <a:rPr lang="en-US" sz="2200" dirty="0" smtClean="0"/>
              <a:t> </a:t>
            </a:r>
            <a:r>
              <a:rPr lang="en-US" sz="2200" dirty="0"/>
              <a:t>Wash each tested well twice </a:t>
            </a:r>
            <a:endParaRPr lang="en-US" sz="2200" dirty="0" smtClean="0"/>
          </a:p>
          <a:p>
            <a:pPr lvl="1"/>
            <a:r>
              <a:rPr lang="en-US" sz="2200" dirty="0" smtClean="0"/>
              <a:t>fill </a:t>
            </a:r>
            <a:r>
              <a:rPr lang="en-US" sz="2200" dirty="0"/>
              <a:t>each well completely for each </a:t>
            </a:r>
            <a:r>
              <a:rPr lang="en-US" sz="2200" dirty="0" smtClean="0"/>
              <a:t>wash </a:t>
            </a:r>
            <a:r>
              <a:rPr lang="en-US" sz="2200" dirty="0"/>
              <a:t>before adding the next reagent. </a:t>
            </a:r>
            <a:endParaRPr lang="en-US" sz="2200" dirty="0" smtClean="0"/>
          </a:p>
          <a:p>
            <a:pPr lvl="1"/>
            <a:r>
              <a:rPr lang="en-US" sz="2200" dirty="0" smtClean="0"/>
              <a:t>Use DPTP for each wash.</a:t>
            </a:r>
          </a:p>
          <a:p>
            <a:r>
              <a:rPr lang="en-US" sz="2200" dirty="0" smtClean="0"/>
              <a:t>Dispense </a:t>
            </a:r>
            <a:r>
              <a:rPr lang="en-US" sz="2200" dirty="0"/>
              <a:t>only </a:t>
            </a:r>
            <a:r>
              <a:rPr lang="en-US" sz="2200" dirty="0" smtClean="0"/>
              <a:t>50µl </a:t>
            </a:r>
            <a:r>
              <a:rPr lang="en-US" sz="2200" dirty="0"/>
              <a:t>of each reagent using the fixed volume </a:t>
            </a:r>
            <a:r>
              <a:rPr lang="en-US" sz="2200" dirty="0" smtClean="0"/>
              <a:t>pipet.</a:t>
            </a:r>
          </a:p>
          <a:p>
            <a:r>
              <a:rPr lang="en-US" sz="2200" dirty="0" smtClean="0"/>
              <a:t>Use </a:t>
            </a:r>
            <a:r>
              <a:rPr lang="en-US" sz="2200" dirty="0"/>
              <a:t>a clean </a:t>
            </a:r>
            <a:r>
              <a:rPr lang="en-US" sz="2200" dirty="0" smtClean="0"/>
              <a:t>pipet </a:t>
            </a:r>
            <a:r>
              <a:rPr lang="en-US" sz="2200" dirty="0"/>
              <a:t>tip for each </a:t>
            </a:r>
            <a:r>
              <a:rPr lang="en-US" sz="2200" dirty="0" smtClean="0"/>
              <a:t>reagent.</a:t>
            </a:r>
          </a:p>
          <a:p>
            <a:r>
              <a:rPr lang="en-US" sz="2200" dirty="0" smtClean="0"/>
              <a:t>Allow </a:t>
            </a:r>
            <a:r>
              <a:rPr lang="en-US" sz="2200" dirty="0"/>
              <a:t>for a 5 minute incubation period after reagents are </a:t>
            </a:r>
            <a:r>
              <a:rPr lang="en-US" sz="2200" dirty="0" smtClean="0"/>
              <a:t>loaded.</a:t>
            </a:r>
          </a:p>
          <a:p>
            <a:r>
              <a:rPr lang="en-US" sz="2200" dirty="0" smtClean="0"/>
              <a:t>After </a:t>
            </a:r>
            <a:r>
              <a:rPr lang="en-US" sz="2200" dirty="0"/>
              <a:t>each incubation period, empty all wells onto a clean paper towel surface before adding wash buffer.</a:t>
            </a:r>
            <a:r>
              <a:rPr lang="en-US" sz="1900" dirty="0"/>
              <a:t/>
            </a:r>
            <a:br>
              <a:rPr lang="en-US" sz="1900" dirty="0"/>
            </a:br>
            <a:endParaRPr lang="en-US" sz="19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559" y="265752"/>
            <a:ext cx="817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05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0712" y="392865"/>
            <a:ext cx="7369175" cy="609600"/>
          </a:xfrm>
        </p:spPr>
        <p:txBody>
          <a:bodyPr/>
          <a:lstStyle/>
          <a:p>
            <a:r>
              <a:rPr lang="en-US" altLang="en-US" sz="2800" dirty="0" smtClean="0">
                <a:solidFill>
                  <a:srgbClr val="FF9933"/>
                </a:solidFill>
              </a:rPr>
              <a:t>Extension Activity</a:t>
            </a:r>
          </a:p>
        </p:txBody>
      </p:sp>
      <p:sp>
        <p:nvSpPr>
          <p:cNvPr id="17411" name="Content Placeholder 2"/>
          <p:cNvSpPr>
            <a:spLocks noGrp="1"/>
          </p:cNvSpPr>
          <p:nvPr>
            <p:ph idx="1"/>
          </p:nvPr>
        </p:nvSpPr>
        <p:spPr>
          <a:xfrm>
            <a:off x="267629" y="1184856"/>
            <a:ext cx="8742555" cy="4114800"/>
          </a:xfrm>
        </p:spPr>
        <p:txBody>
          <a:bodyPr/>
          <a:lstStyle/>
          <a:p>
            <a:pPr marL="0" indent="0">
              <a:buNone/>
            </a:pPr>
            <a:r>
              <a:rPr lang="en-US" altLang="en-US" dirty="0" smtClean="0"/>
              <a:t>Utilizing experiences to apply other conservation crisis: Ruffed Lemurs</a:t>
            </a:r>
          </a:p>
          <a:p>
            <a:pPr marL="0" indent="0">
              <a:buNone/>
            </a:pPr>
            <a:r>
              <a:rPr lang="en-US" altLang="en-US" dirty="0" smtClean="0"/>
              <a:t> </a:t>
            </a:r>
          </a:p>
          <a:p>
            <a:pPr marL="0" indent="0">
              <a:buNone/>
            </a:pPr>
            <a:endParaRPr lang="en-US" altLang="en-US" sz="28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825" y="1643394"/>
            <a:ext cx="6136878" cy="421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66" y="2765502"/>
            <a:ext cx="2250628" cy="20611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226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0712" y="436409"/>
            <a:ext cx="7369175" cy="609600"/>
          </a:xfrm>
        </p:spPr>
        <p:txBody>
          <a:bodyPr/>
          <a:lstStyle/>
          <a:p>
            <a:r>
              <a:rPr lang="en-US" altLang="en-US" sz="2800" dirty="0" smtClean="0">
                <a:solidFill>
                  <a:srgbClr val="FF9933"/>
                </a:solidFill>
              </a:rPr>
              <a:t>Extension Activity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4330"/>
            <a:ext cx="9144000" cy="156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88" y="5149869"/>
            <a:ext cx="8909824" cy="51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6" y="2871787"/>
            <a:ext cx="7515944" cy="19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77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735981" y="446049"/>
            <a:ext cx="7226300" cy="609600"/>
          </a:xfrm>
        </p:spPr>
        <p:txBody>
          <a:bodyPr/>
          <a:lstStyle/>
          <a:p>
            <a:r>
              <a:rPr lang="en-US" altLang="en-US" sz="2800" dirty="0" smtClean="0">
                <a:solidFill>
                  <a:srgbClr val="FF9933"/>
                </a:solidFill>
              </a:rPr>
              <a:t>Lab Overview: Inquiry in a Time Crunch</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44" y="1201003"/>
            <a:ext cx="8652849" cy="483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3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735981" y="446049"/>
            <a:ext cx="7226300" cy="609600"/>
          </a:xfrm>
        </p:spPr>
        <p:txBody>
          <a:bodyPr/>
          <a:lstStyle/>
          <a:p>
            <a:r>
              <a:rPr lang="en-US" altLang="en-US" sz="2800" dirty="0" smtClean="0">
                <a:solidFill>
                  <a:srgbClr val="FF9933"/>
                </a:solidFill>
              </a:rPr>
              <a:t>Lab Overview: Extended Inquiry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64533"/>
            <a:ext cx="7472718" cy="493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279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78405" y="379413"/>
            <a:ext cx="7011987" cy="609600"/>
          </a:xfrm>
        </p:spPr>
        <p:txBody>
          <a:bodyPr/>
          <a:lstStyle/>
          <a:p>
            <a:r>
              <a:rPr lang="en-US" altLang="en-US" sz="3200" dirty="0" smtClean="0">
                <a:solidFill>
                  <a:srgbClr val="FF9933"/>
                </a:solidFill>
              </a:rPr>
              <a:t>What are the benefits of inquiry?</a:t>
            </a:r>
          </a:p>
        </p:txBody>
      </p:sp>
      <p:sp>
        <p:nvSpPr>
          <p:cNvPr id="20483" name="Content Placeholder 2"/>
          <p:cNvSpPr>
            <a:spLocks noGrp="1"/>
          </p:cNvSpPr>
          <p:nvPr>
            <p:ph idx="1"/>
          </p:nvPr>
        </p:nvSpPr>
        <p:spPr>
          <a:xfrm>
            <a:off x="457200" y="1389063"/>
            <a:ext cx="7783513" cy="4402137"/>
          </a:xfrm>
        </p:spPr>
        <p:txBody>
          <a:bodyPr/>
          <a:lstStyle/>
          <a:p>
            <a:pPr>
              <a:buFont typeface="Wingdings" pitchFamily="2" charset="2"/>
              <a:buNone/>
            </a:pPr>
            <a:r>
              <a:rPr lang="en-US" altLang="en-US" sz="2400" b="1" smtClean="0"/>
              <a:t>Through inquiry, students</a:t>
            </a:r>
            <a:r>
              <a:rPr lang="en-US" altLang="en-US" sz="2400" smtClean="0"/>
              <a:t>:</a:t>
            </a:r>
          </a:p>
          <a:p>
            <a:pPr>
              <a:buFont typeface="Wingdings" pitchFamily="2" charset="2"/>
              <a:buNone/>
            </a:pPr>
            <a:endParaRPr lang="en-US" altLang="en-US" sz="2400" smtClean="0"/>
          </a:p>
          <a:p>
            <a:r>
              <a:rPr lang="en-US" altLang="en-US" sz="2400" smtClean="0"/>
              <a:t>Ask questions </a:t>
            </a:r>
          </a:p>
          <a:p>
            <a:r>
              <a:rPr lang="en-US" altLang="en-US" sz="2400" smtClean="0"/>
              <a:t>Make predictions</a:t>
            </a:r>
          </a:p>
          <a:p>
            <a:r>
              <a:rPr lang="en-US" altLang="en-US" sz="2400" smtClean="0"/>
              <a:t>Design plans to investigate answers to the questions</a:t>
            </a:r>
          </a:p>
          <a:p>
            <a:r>
              <a:rPr lang="en-US" altLang="en-US" sz="2400" smtClean="0"/>
              <a:t>Apply mathematical routines to analyze data</a:t>
            </a:r>
          </a:p>
          <a:p>
            <a:r>
              <a:rPr lang="en-US" altLang="en-US" sz="2400" smtClean="0"/>
              <a:t>Develop and refine testable explanations for observed phenomena</a:t>
            </a:r>
          </a:p>
          <a:p>
            <a:r>
              <a:rPr lang="en-US" altLang="en-US" sz="2400" smtClean="0"/>
              <a:t>Ask new questions for further investigation </a:t>
            </a:r>
          </a:p>
          <a:p>
            <a:endParaRPr lang="en-US" altLang="en-US" sz="2400" smtClean="0"/>
          </a:p>
        </p:txBody>
      </p:sp>
    </p:spTree>
    <p:extLst>
      <p:ext uri="{BB962C8B-B14F-4D97-AF65-F5344CB8AC3E}">
        <p14:creationId xmlns:p14="http://schemas.microsoft.com/office/powerpoint/2010/main" val="66616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35619" y="401444"/>
            <a:ext cx="7321550" cy="609600"/>
          </a:xfrm>
        </p:spPr>
        <p:txBody>
          <a:bodyPr/>
          <a:lstStyle/>
          <a:p>
            <a:r>
              <a:rPr lang="en-US" altLang="en-US" sz="2400" dirty="0" smtClean="0">
                <a:solidFill>
                  <a:srgbClr val="FF9933"/>
                </a:solidFill>
              </a:rPr>
              <a:t>AP Standards: Big Idea 2!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49" y="1215484"/>
            <a:ext cx="7953173" cy="472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91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35619" y="401444"/>
            <a:ext cx="7321550" cy="609600"/>
          </a:xfrm>
        </p:spPr>
        <p:txBody>
          <a:bodyPr/>
          <a:lstStyle/>
          <a:p>
            <a:r>
              <a:rPr lang="en-US" altLang="en-US" sz="2400" dirty="0" smtClean="0">
                <a:solidFill>
                  <a:srgbClr val="FF9933"/>
                </a:solidFill>
              </a:rPr>
              <a:t>AP Standards: Big Idea 4!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72" y="1191337"/>
            <a:ext cx="7111458" cy="490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528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err="1" smtClean="0">
                <a:solidFill>
                  <a:srgbClr val="FF9900"/>
                </a:solidFill>
              </a:rPr>
              <a:t>ThINQ</a:t>
            </a:r>
            <a:r>
              <a:rPr lang="en-US" altLang="en-US" dirty="0" smtClean="0">
                <a:solidFill>
                  <a:srgbClr val="FF9900"/>
                </a:solidFill>
              </a:rPr>
              <a:t>! Resource Page</a:t>
            </a:r>
          </a:p>
        </p:txBody>
      </p:sp>
      <p:sp>
        <p:nvSpPr>
          <p:cNvPr id="4099" name="Content Placeholder 2"/>
          <p:cNvSpPr>
            <a:spLocks noGrp="1"/>
          </p:cNvSpPr>
          <p:nvPr>
            <p:ph idx="1"/>
          </p:nvPr>
        </p:nvSpPr>
        <p:spPr>
          <a:xfrm>
            <a:off x="605119" y="2199062"/>
            <a:ext cx="3352800" cy="2632915"/>
          </a:xfrm>
        </p:spPr>
        <p:txBody>
          <a:bodyPr/>
          <a:lstStyle/>
          <a:p>
            <a:pPr eaLnBrk="1" hangingPunct="1">
              <a:defRPr/>
            </a:pPr>
            <a:r>
              <a:rPr lang="en-US" altLang="en-US" dirty="0" smtClean="0"/>
              <a:t>Get teaching resources:  </a:t>
            </a:r>
          </a:p>
          <a:p>
            <a:pPr lvl="1" eaLnBrk="1" hangingPunct="1">
              <a:defRPr/>
            </a:pPr>
            <a:r>
              <a:rPr lang="en-US" altLang="en-US" dirty="0" smtClean="0"/>
              <a:t>videos </a:t>
            </a:r>
          </a:p>
          <a:p>
            <a:pPr lvl="1" eaLnBrk="1" hangingPunct="1">
              <a:defRPr/>
            </a:pPr>
            <a:r>
              <a:rPr lang="en-US" altLang="en-US" dirty="0" smtClean="0"/>
              <a:t>case studies</a:t>
            </a:r>
          </a:p>
          <a:p>
            <a:pPr lvl="1" eaLnBrk="1" hangingPunct="1">
              <a:defRPr/>
            </a:pPr>
            <a:r>
              <a:rPr lang="en-US" altLang="en-US" dirty="0" smtClean="0"/>
              <a:t>class activities</a:t>
            </a:r>
          </a:p>
          <a:p>
            <a:pPr marL="0" indent="0" eaLnBrk="1" hangingPunct="1">
              <a:buFont typeface="Arial" charset="0"/>
              <a:buNone/>
              <a:defRPr/>
            </a:pPr>
            <a:endParaRPr lang="en-US" altLang="en-US" dirty="0" smtClean="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l="18202" r="11430"/>
          <a:stretch>
            <a:fillRect/>
          </a:stretch>
        </p:blipFill>
        <p:spPr bwMode="auto">
          <a:xfrm>
            <a:off x="4061012" y="1773794"/>
            <a:ext cx="4077260" cy="421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1"/>
          <p:cNvSpPr>
            <a:spLocks noChangeArrowheads="1"/>
          </p:cNvSpPr>
          <p:nvPr/>
        </p:nvSpPr>
        <p:spPr bwMode="auto">
          <a:xfrm>
            <a:off x="1981200" y="1160929"/>
            <a:ext cx="50848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dirty="0">
                <a:solidFill>
                  <a:srgbClr val="000000"/>
                </a:solidFill>
              </a:rPr>
              <a:t>b</a:t>
            </a:r>
            <a:r>
              <a:rPr lang="en-US" altLang="en-US" sz="2800" dirty="0" smtClean="0">
                <a:solidFill>
                  <a:srgbClr val="000000"/>
                </a:solidFill>
              </a:rPr>
              <a:t>io-rad.com/</a:t>
            </a:r>
            <a:r>
              <a:rPr lang="en-US" altLang="en-US" sz="2800" dirty="0" err="1" smtClean="0">
                <a:solidFill>
                  <a:srgbClr val="000000"/>
                </a:solidFill>
              </a:rPr>
              <a:t>ws</a:t>
            </a:r>
            <a:r>
              <a:rPr lang="en-US" altLang="en-US" sz="2800" dirty="0" smtClean="0">
                <a:solidFill>
                  <a:srgbClr val="000000"/>
                </a:solidFill>
              </a:rPr>
              <a:t>/</a:t>
            </a:r>
            <a:r>
              <a:rPr lang="en-US" altLang="en-US" sz="2800" dirty="0" err="1" smtClean="0">
                <a:solidFill>
                  <a:srgbClr val="000000"/>
                </a:solidFill>
              </a:rPr>
              <a:t>ThINQresources</a:t>
            </a:r>
            <a:endParaRPr lang="en-US" altLang="en-US" sz="2800" dirty="0">
              <a:solidFill>
                <a:srgbClr val="000000"/>
              </a:solidFill>
            </a:endParaRPr>
          </a:p>
        </p:txBody>
      </p:sp>
    </p:spTree>
    <p:extLst>
      <p:ext uri="{BB962C8B-B14F-4D97-AF65-F5344CB8AC3E}">
        <p14:creationId xmlns:p14="http://schemas.microsoft.com/office/powerpoint/2010/main" val="645272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931228" y="1230086"/>
            <a:ext cx="4212771" cy="4408714"/>
          </a:xfrm>
        </p:spPr>
        <p:txBody>
          <a:bodyPr/>
          <a:lstStyle/>
          <a:p>
            <a:r>
              <a:rPr lang="en-US" altLang="en-US" b="1" dirty="0" smtClean="0">
                <a:solidFill>
                  <a:schemeClr val="tx1"/>
                </a:solidFill>
              </a:rPr>
              <a:t>Ordering information!</a:t>
            </a:r>
            <a:br>
              <a:rPr lang="en-US" altLang="en-US" b="1"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hlinkClick r:id="rId3"/>
              </a:rPr>
              <a:t>17002878EDU</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$138</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a:solidFill>
                  <a:schemeClr val="tx1"/>
                </a:solidFill>
              </a:rPr>
              <a:t/>
            </a:r>
            <a:br>
              <a:rPr lang="en-US" altLang="en-US" dirty="0">
                <a:solidFill>
                  <a:schemeClr val="tx1"/>
                </a:solidFill>
              </a:rPr>
            </a:br>
            <a:endParaRPr lang="en-US" altLang="en-US" sz="3200" dirty="0" smtClean="0">
              <a:solidFill>
                <a:schemeClr val="tx1"/>
              </a:solidFill>
            </a:endParaRPr>
          </a:p>
        </p:txBody>
      </p:sp>
      <p:sp>
        <p:nvSpPr>
          <p:cNvPr id="6" name="Title 1"/>
          <p:cNvSpPr txBox="1">
            <a:spLocks/>
          </p:cNvSpPr>
          <p:nvPr/>
        </p:nvSpPr>
        <p:spPr bwMode="auto">
          <a:xfrm>
            <a:off x="754101" y="-193248"/>
            <a:ext cx="75993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85000"/>
              </a:lnSpc>
              <a:spcBef>
                <a:spcPct val="0"/>
              </a:spcBef>
              <a:spcAft>
                <a:spcPct val="0"/>
              </a:spcAft>
              <a:defRPr>
                <a:solidFill>
                  <a:schemeClr val="bg1"/>
                </a:solidFill>
                <a:latin typeface="+mj-lt"/>
                <a:ea typeface="+mj-ea"/>
                <a:cs typeface="+mj-cs"/>
              </a:defRPr>
            </a:lvl1pPr>
            <a:lvl2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2pPr>
            <a:lvl3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3pPr>
            <a:lvl4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4pPr>
            <a:lvl5pPr algn="l" rtl="0" eaLnBrk="0" fontAlgn="base" hangingPunct="0">
              <a:lnSpc>
                <a:spcPct val="85000"/>
              </a:lnSpc>
              <a:spcBef>
                <a:spcPct val="0"/>
              </a:spcBef>
              <a:spcAft>
                <a:spcPct val="0"/>
              </a:spcAft>
              <a:defRPr>
                <a:solidFill>
                  <a:schemeClr val="bg1"/>
                </a:solidFill>
                <a:latin typeface="Arial" charset="0"/>
                <a:ea typeface="ヒラギノ角ゴ Pro W3" charset="0"/>
                <a:cs typeface="ヒラギノ角ゴ Pro W3" charset="0"/>
              </a:defRPr>
            </a:lvl5pPr>
            <a:lvl6pPr marL="4572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6pPr>
            <a:lvl7pPr marL="9144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7pPr>
            <a:lvl8pPr marL="13716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8pPr>
            <a:lvl9pPr marL="1828800" algn="l" rtl="0" eaLnBrk="1" fontAlgn="base" hangingPunct="1">
              <a:lnSpc>
                <a:spcPct val="85000"/>
              </a:lnSpc>
              <a:spcBef>
                <a:spcPct val="0"/>
              </a:spcBef>
              <a:spcAft>
                <a:spcPct val="0"/>
              </a:spcAft>
              <a:defRPr>
                <a:solidFill>
                  <a:schemeClr val="bg1"/>
                </a:solidFill>
                <a:latin typeface="Arial" charset="0"/>
                <a:ea typeface="ヒラギノ角ゴ Pro W3" charset="0"/>
                <a:cs typeface="ヒラギノ角ゴ Pro W3" charset="0"/>
              </a:defRPr>
            </a:lvl9pPr>
          </a:lstStyle>
          <a:p>
            <a:pPr>
              <a:defRPr/>
            </a:pPr>
            <a:r>
              <a:rPr lang="en-US" altLang="en-US" sz="2800" b="0" kern="0" dirty="0" smtClean="0">
                <a:solidFill>
                  <a:srgbClr val="FF9933"/>
                </a:solidFill>
              </a:rPr>
              <a:t>Giant Panda Problem Kit for AP Biology</a:t>
            </a:r>
          </a:p>
        </p:txBody>
      </p:sp>
      <p:pic>
        <p:nvPicPr>
          <p:cNvPr id="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09" y="2046514"/>
            <a:ext cx="4464061" cy="24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55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9073" y="280988"/>
            <a:ext cx="7108825" cy="839787"/>
          </a:xfrm>
        </p:spPr>
        <p:txBody>
          <a:bodyPr/>
          <a:lstStyle/>
          <a:p>
            <a:r>
              <a:rPr lang="en-US" altLang="en-US" dirty="0" smtClean="0">
                <a:solidFill>
                  <a:srgbClr val="FF9933"/>
                </a:solidFill>
              </a:rPr>
              <a:t>Workshop Overview</a:t>
            </a:r>
          </a:p>
        </p:txBody>
      </p:sp>
      <p:sp>
        <p:nvSpPr>
          <p:cNvPr id="8" name="TextBox 7"/>
          <p:cNvSpPr txBox="1">
            <a:spLocks noChangeArrowheads="1"/>
          </p:cNvSpPr>
          <p:nvPr/>
        </p:nvSpPr>
        <p:spPr bwMode="auto">
          <a:xfrm>
            <a:off x="249235" y="3681096"/>
            <a:ext cx="8359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spcBef>
                <a:spcPct val="0"/>
              </a:spcBef>
              <a:buClrTx/>
              <a:buSzTx/>
              <a:buFontTx/>
              <a:buNone/>
            </a:pPr>
            <a:r>
              <a:rPr lang="en-US" altLang="en-US" sz="2400" dirty="0" smtClean="0"/>
              <a:t>Design an ELISA model that specifically detects a reproductive hormone. </a:t>
            </a:r>
            <a:endParaRPr lang="en-US" altLang="en-US" sz="2400" dirty="0"/>
          </a:p>
        </p:txBody>
      </p:sp>
      <p:sp>
        <p:nvSpPr>
          <p:cNvPr id="10" name="TextBox 9"/>
          <p:cNvSpPr txBox="1">
            <a:spLocks noChangeArrowheads="1"/>
          </p:cNvSpPr>
          <p:nvPr/>
        </p:nvSpPr>
        <p:spPr bwMode="auto">
          <a:xfrm>
            <a:off x="249237" y="1465119"/>
            <a:ext cx="8359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spcBef>
                <a:spcPct val="0"/>
              </a:spcBef>
              <a:buClrTx/>
              <a:buSzTx/>
              <a:buFontTx/>
              <a:buNone/>
            </a:pPr>
            <a:r>
              <a:rPr lang="en-US" altLang="en-US" sz="2400" dirty="0" smtClean="0">
                <a:solidFill>
                  <a:srgbClr val="000000"/>
                </a:solidFill>
              </a:rPr>
              <a:t>Understand the ecological context that has negatively impacted Giant Panda Populations. </a:t>
            </a:r>
            <a:endParaRPr lang="en-US" altLang="en-US" sz="2400" dirty="0"/>
          </a:p>
        </p:txBody>
      </p:sp>
      <p:sp>
        <p:nvSpPr>
          <p:cNvPr id="11" name="TextBox 10"/>
          <p:cNvSpPr txBox="1">
            <a:spLocks noChangeArrowheads="1"/>
          </p:cNvSpPr>
          <p:nvPr/>
        </p:nvSpPr>
        <p:spPr bwMode="auto">
          <a:xfrm>
            <a:off x="249237" y="4795093"/>
            <a:ext cx="8359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spcBef>
                <a:spcPct val="0"/>
              </a:spcBef>
              <a:buClrTx/>
              <a:buSzTx/>
              <a:buFontTx/>
              <a:buNone/>
            </a:pPr>
            <a:r>
              <a:rPr lang="en-US" altLang="en-US" sz="2400" dirty="0" smtClean="0"/>
              <a:t>Determine reproductive state of female Giant Pandas by analyzing hormone levels. </a:t>
            </a:r>
            <a:endParaRPr lang="en-US" altLang="en-US" sz="2400" dirty="0"/>
          </a:p>
        </p:txBody>
      </p:sp>
      <p:sp>
        <p:nvSpPr>
          <p:cNvPr id="6" name="TextBox 5"/>
          <p:cNvSpPr txBox="1">
            <a:spLocks noChangeArrowheads="1"/>
          </p:cNvSpPr>
          <p:nvPr/>
        </p:nvSpPr>
        <p:spPr bwMode="auto">
          <a:xfrm>
            <a:off x="249237" y="2490294"/>
            <a:ext cx="8621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75000"/>
              <a:buFont typeface="Wingdings" pitchFamily="2" charset="2"/>
              <a:buChar char="§"/>
              <a:defRPr sz="1500">
                <a:solidFill>
                  <a:schemeClr val="tx1"/>
                </a:solidFill>
                <a:latin typeface="Arial" pitchFamily="34" charset="0"/>
                <a:ea typeface="ヒラギノ角ゴ Pro W3"/>
                <a:cs typeface="ヒラギノ角ゴ Pro W3"/>
              </a:defRPr>
            </a:lvl1pPr>
            <a:lvl2pPr marL="742950" indent="-285750" eaLnBrk="0" hangingPunct="0">
              <a:spcBef>
                <a:spcPct val="20000"/>
              </a:spcBef>
              <a:buClr>
                <a:schemeClr val="tx1"/>
              </a:buClr>
              <a:buChar char="–"/>
              <a:defRPr sz="1300">
                <a:solidFill>
                  <a:schemeClr val="tx1"/>
                </a:solidFill>
                <a:latin typeface="Arial" pitchFamily="34" charset="0"/>
                <a:ea typeface="ヒラギノ角ゴ Pro W3"/>
                <a:cs typeface="ヒラギノ角ゴ Pro W3"/>
              </a:defRPr>
            </a:lvl2pPr>
            <a:lvl3pPr marL="1143000" indent="-228600" eaLnBrk="0" hangingPunct="0">
              <a:spcBef>
                <a:spcPct val="20000"/>
              </a:spcBef>
              <a:buSzPct val="75000"/>
              <a:buFont typeface="Wingdings" pitchFamily="2" charset="2"/>
              <a:buChar char="§"/>
              <a:defRPr sz="1100">
                <a:solidFill>
                  <a:schemeClr val="tx1"/>
                </a:solidFill>
                <a:latin typeface="Arial" pitchFamily="34" charset="0"/>
                <a:ea typeface="ヒラギノ角ゴ Pro W3"/>
                <a:cs typeface="ヒラギノ角ゴ Pro W3"/>
              </a:defRPr>
            </a:lvl3pPr>
            <a:lvl4pPr marL="1600200" indent="-228600" eaLnBrk="0" hangingPunct="0">
              <a:spcBef>
                <a:spcPct val="20000"/>
              </a:spcBef>
              <a:buSzPct val="70000"/>
              <a:buFont typeface="Wingdings" pitchFamily="2" charset="2"/>
              <a:buChar char="§"/>
              <a:defRPr sz="900">
                <a:solidFill>
                  <a:schemeClr val="tx1"/>
                </a:solidFill>
                <a:latin typeface="Arial" pitchFamily="34" charset="0"/>
                <a:ea typeface="ヒラギノ角ゴ Pro W3"/>
                <a:cs typeface="ヒラギノ角ゴ Pro W3"/>
              </a:defRPr>
            </a:lvl4pPr>
            <a:lvl5pPr marL="2057400" indent="-228600" eaLnBrk="0" hangingPunct="0">
              <a:spcBef>
                <a:spcPct val="20000"/>
              </a:spcBef>
              <a:buChar char="»"/>
              <a:defRPr sz="7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700">
                <a:solidFill>
                  <a:schemeClr val="tx1"/>
                </a:solidFill>
                <a:latin typeface="Arial" pitchFamily="34" charset="0"/>
                <a:ea typeface="ヒラギノ角ゴ Pro W3"/>
                <a:cs typeface="ヒラギノ角ゴ Pro W3"/>
              </a:defRPr>
            </a:lvl9pPr>
          </a:lstStyle>
          <a:p>
            <a:pPr eaLnBrk="1" hangingPunct="1">
              <a:spcBef>
                <a:spcPct val="0"/>
              </a:spcBef>
              <a:buClrTx/>
              <a:buSzTx/>
              <a:buFontTx/>
              <a:buNone/>
            </a:pPr>
            <a:r>
              <a:rPr lang="en-US" altLang="en-US" sz="2400" dirty="0" smtClean="0">
                <a:solidFill>
                  <a:srgbClr val="000000"/>
                </a:solidFill>
              </a:rPr>
              <a:t>Learn how an Enzyme Linked Immunoassay (ELISA)  detects the presence of particular antigens or antibodies.</a:t>
            </a:r>
            <a:endParaRPr lang="en-US" altLang="en-US" sz="2400" dirty="0"/>
          </a:p>
        </p:txBody>
      </p:sp>
    </p:spTree>
    <p:extLst>
      <p:ext uri="{BB962C8B-B14F-4D97-AF65-F5344CB8AC3E}">
        <p14:creationId xmlns:p14="http://schemas.microsoft.com/office/powerpoint/2010/main" val="201415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07" y="3859001"/>
            <a:ext cx="2606001" cy="230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efong\Documents\Logo\BIO-RAD_LOGO_RGB.jpg">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9866" y="1441987"/>
            <a:ext cx="4390176" cy="18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fong\Documents\Workshop\2017\04 - NSTA National Los Angeles\wards-science-plus-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2082" y="4063929"/>
            <a:ext cx="2971799"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netdna.webdesignerdepot.com/uploads/ampersand/helvetic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5934" y="3040962"/>
            <a:ext cx="818039" cy="818039"/>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bwMode="auto">
          <a:xfrm>
            <a:off x="2375619" y="3119331"/>
            <a:ext cx="349476" cy="441684"/>
          </a:xfrm>
          <a:prstGeom prst="downArrow">
            <a:avLst/>
          </a:prstGeom>
          <a:solidFill>
            <a:schemeClr val="bg1"/>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cs typeface="Arial" charset="0"/>
            </a:endParaRPr>
          </a:p>
        </p:txBody>
      </p:sp>
      <p:sp>
        <p:nvSpPr>
          <p:cNvPr id="10" name="Title 1"/>
          <p:cNvSpPr txBox="1">
            <a:spLocks/>
          </p:cNvSpPr>
          <p:nvPr/>
        </p:nvSpPr>
        <p:spPr bwMode="auto">
          <a:xfrm>
            <a:off x="771402" y="327660"/>
            <a:ext cx="816864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chemeClr val="bg2"/>
                </a:solidFill>
                <a:latin typeface="+mj-lt"/>
                <a:ea typeface="+mj-ea"/>
                <a:cs typeface="+mj-cs"/>
              </a:defRPr>
            </a:lvl1pPr>
            <a:lvl2pPr algn="l" rtl="0" fontAlgn="base">
              <a:spcBef>
                <a:spcPct val="0"/>
              </a:spcBef>
              <a:spcAft>
                <a:spcPct val="0"/>
              </a:spcAft>
              <a:defRPr sz="2800">
                <a:solidFill>
                  <a:schemeClr val="bg2"/>
                </a:solidFill>
                <a:latin typeface="Arial" pitchFamily="34" charset="0"/>
                <a:ea typeface="MS PGothic" pitchFamily="34" charset="-128"/>
              </a:defRPr>
            </a:lvl2pPr>
            <a:lvl3pPr algn="l" rtl="0" fontAlgn="base">
              <a:spcBef>
                <a:spcPct val="0"/>
              </a:spcBef>
              <a:spcAft>
                <a:spcPct val="0"/>
              </a:spcAft>
              <a:defRPr sz="2800">
                <a:solidFill>
                  <a:schemeClr val="bg2"/>
                </a:solidFill>
                <a:latin typeface="Arial" pitchFamily="34" charset="0"/>
                <a:ea typeface="MS PGothic" pitchFamily="34" charset="-128"/>
              </a:defRPr>
            </a:lvl3pPr>
            <a:lvl4pPr algn="l" rtl="0" fontAlgn="base">
              <a:spcBef>
                <a:spcPct val="0"/>
              </a:spcBef>
              <a:spcAft>
                <a:spcPct val="0"/>
              </a:spcAft>
              <a:defRPr sz="2800">
                <a:solidFill>
                  <a:schemeClr val="bg2"/>
                </a:solidFill>
                <a:latin typeface="Arial" pitchFamily="34" charset="0"/>
                <a:ea typeface="MS PGothic" pitchFamily="34" charset="-128"/>
              </a:defRPr>
            </a:lvl4pPr>
            <a:lvl5pPr algn="l" rtl="0" fontAlgn="base">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MS PGothic" pitchFamily="34" charset="-128"/>
              </a:defRPr>
            </a:lvl6pPr>
            <a:lvl7pPr marL="914400" algn="l" rtl="0" fontAlgn="base">
              <a:spcBef>
                <a:spcPct val="0"/>
              </a:spcBef>
              <a:spcAft>
                <a:spcPct val="0"/>
              </a:spcAft>
              <a:defRPr sz="2800">
                <a:solidFill>
                  <a:schemeClr val="bg2"/>
                </a:solidFill>
                <a:latin typeface="Arial" pitchFamily="34" charset="0"/>
                <a:ea typeface="MS PGothic" pitchFamily="34" charset="-128"/>
              </a:defRPr>
            </a:lvl7pPr>
            <a:lvl8pPr marL="1371600" algn="l" rtl="0" fontAlgn="base">
              <a:spcBef>
                <a:spcPct val="0"/>
              </a:spcBef>
              <a:spcAft>
                <a:spcPct val="0"/>
              </a:spcAft>
              <a:defRPr sz="2800">
                <a:solidFill>
                  <a:schemeClr val="bg2"/>
                </a:solidFill>
                <a:latin typeface="Arial" pitchFamily="34" charset="0"/>
                <a:ea typeface="MS PGothic" pitchFamily="34" charset="-128"/>
              </a:defRPr>
            </a:lvl8pPr>
            <a:lvl9pPr marL="1828800" algn="l" rtl="0" fontAlgn="base">
              <a:spcBef>
                <a:spcPct val="0"/>
              </a:spcBef>
              <a:spcAft>
                <a:spcPct val="0"/>
              </a:spcAft>
              <a:defRPr sz="2800">
                <a:solidFill>
                  <a:schemeClr val="bg2"/>
                </a:solidFill>
                <a:latin typeface="Arial" pitchFamily="34" charset="0"/>
                <a:ea typeface="MS PGothic" pitchFamily="34" charset="-128"/>
              </a:defRPr>
            </a:lvl9pPr>
          </a:lstStyle>
          <a:p>
            <a:pPr eaLnBrk="1" hangingPunct="1"/>
            <a:r>
              <a:rPr lang="en-US" b="0" kern="0" dirty="0" smtClean="0">
                <a:solidFill>
                  <a:srgbClr val="FF9900"/>
                </a:solidFill>
              </a:rPr>
              <a:t>How to Buy</a:t>
            </a:r>
          </a:p>
        </p:txBody>
      </p:sp>
      <p:pic>
        <p:nvPicPr>
          <p:cNvPr id="11" name="Picture 2">
            <a:hlinkClick r:id="rId2"/>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402" y="1108261"/>
            <a:ext cx="3461006" cy="193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615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800" dirty="0" smtClean="0">
                <a:solidFill>
                  <a:srgbClr val="FF9933"/>
                </a:solidFill>
              </a:rPr>
              <a:t>Setting the Stage for Learning: Making Observations &amp; Drawing Inferences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7" y="1340282"/>
            <a:ext cx="8147402" cy="458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16308" y="5920408"/>
            <a:ext cx="6177776" cy="184666"/>
          </a:xfrm>
          <a:prstGeom prst="rect">
            <a:avLst/>
          </a:prstGeom>
        </p:spPr>
        <p:txBody>
          <a:bodyPr wrap="square">
            <a:spAutoFit/>
          </a:bodyPr>
          <a:lstStyle/>
          <a:p>
            <a:r>
              <a:rPr lang="en-US" sz="600" dirty="0"/>
              <a:t>https://qzprod.files.wordpress.com/2016/09/rtx13wbc-e1473184614668.jpg?quality=80&amp;strip=all&amp;w=3500</a:t>
            </a:r>
          </a:p>
        </p:txBody>
      </p:sp>
    </p:spTree>
    <p:extLst>
      <p:ext uri="{BB962C8B-B14F-4D97-AF65-F5344CB8AC3E}">
        <p14:creationId xmlns:p14="http://schemas.microsoft.com/office/powerpoint/2010/main" val="416098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9336" y="304800"/>
            <a:ext cx="6934200" cy="762000"/>
          </a:xfrm>
        </p:spPr>
        <p:txBody>
          <a:bodyPr/>
          <a:lstStyle/>
          <a:p>
            <a:r>
              <a:rPr lang="en-US" altLang="en-US" sz="2800" dirty="0" smtClean="0">
                <a:solidFill>
                  <a:srgbClr val="FF9933"/>
                </a:solidFill>
              </a:rPr>
              <a:t>Giant Panda Background</a:t>
            </a:r>
          </a:p>
        </p:txBody>
      </p:sp>
      <p:sp>
        <p:nvSpPr>
          <p:cNvPr id="2" name="Rectangle 1"/>
          <p:cNvSpPr/>
          <p:nvPr/>
        </p:nvSpPr>
        <p:spPr>
          <a:xfrm>
            <a:off x="100194" y="1093982"/>
            <a:ext cx="6122020" cy="6924973"/>
          </a:xfrm>
          <a:prstGeom prst="rect">
            <a:avLst/>
          </a:prstGeom>
        </p:spPr>
        <p:txBody>
          <a:bodyPr wrap="square">
            <a:spAutoFit/>
          </a:bodyPr>
          <a:lstStyle/>
          <a:p>
            <a:r>
              <a:rPr lang="en-US" sz="2200" dirty="0" smtClean="0"/>
              <a:t>Scientific Name: </a:t>
            </a:r>
            <a:r>
              <a:rPr lang="en-US" sz="2200" b="0" i="1" dirty="0" err="1"/>
              <a:t>Ailuropoda</a:t>
            </a:r>
            <a:r>
              <a:rPr lang="en-US" sz="2200" b="0" i="1" dirty="0"/>
              <a:t> </a:t>
            </a:r>
            <a:r>
              <a:rPr lang="en-US" sz="2200" b="0" i="1" dirty="0" err="1" smtClean="0"/>
              <a:t>melanoleuca</a:t>
            </a:r>
            <a:endParaRPr lang="en-US" sz="2200" b="0" i="1" dirty="0" smtClean="0"/>
          </a:p>
          <a:p>
            <a:endParaRPr lang="en-US" sz="2200" dirty="0"/>
          </a:p>
          <a:p>
            <a:r>
              <a:rPr lang="en-US" sz="2200" dirty="0" smtClean="0"/>
              <a:t>Geography: </a:t>
            </a:r>
            <a:r>
              <a:rPr lang="en-US" sz="2200" b="0" dirty="0" smtClean="0"/>
              <a:t>Mountains of Central China</a:t>
            </a:r>
          </a:p>
          <a:p>
            <a:endParaRPr lang="en-US" sz="2200" dirty="0"/>
          </a:p>
          <a:p>
            <a:r>
              <a:rPr lang="en-US" sz="2200" dirty="0" smtClean="0"/>
              <a:t>Trophic </a:t>
            </a:r>
            <a:r>
              <a:rPr lang="en-US" sz="2200" dirty="0"/>
              <a:t>level: </a:t>
            </a:r>
            <a:r>
              <a:rPr lang="en-US" sz="2200" b="0" dirty="0"/>
              <a:t>Herbivorous</a:t>
            </a:r>
            <a:r>
              <a:rPr lang="en-US" sz="2200" dirty="0"/>
              <a:t> </a:t>
            </a:r>
            <a:endParaRPr lang="en-US" sz="2200" dirty="0" smtClean="0"/>
          </a:p>
          <a:p>
            <a:endParaRPr lang="en-US" sz="2200" dirty="0"/>
          </a:p>
          <a:p>
            <a:r>
              <a:rPr lang="en-US" sz="2200" dirty="0" smtClean="0"/>
              <a:t>Ecological Niche: </a:t>
            </a:r>
            <a:r>
              <a:rPr lang="en-US" sz="2200" b="0" dirty="0" smtClean="0"/>
              <a:t>Umbrella Species</a:t>
            </a:r>
          </a:p>
          <a:p>
            <a:endParaRPr lang="en-US" sz="2200" dirty="0"/>
          </a:p>
          <a:p>
            <a:r>
              <a:rPr lang="en-US" sz="2200" dirty="0" smtClean="0"/>
              <a:t>Lifespan</a:t>
            </a:r>
            <a:r>
              <a:rPr lang="en-US" sz="2200" dirty="0"/>
              <a:t>: </a:t>
            </a:r>
            <a:r>
              <a:rPr lang="en-US" sz="2200" b="0" dirty="0"/>
              <a:t>20 years (In the wild</a:t>
            </a:r>
            <a:r>
              <a:rPr lang="en-US" sz="2200" b="0" dirty="0" smtClean="0"/>
              <a:t>)</a:t>
            </a:r>
          </a:p>
          <a:p>
            <a:endParaRPr lang="en-US" sz="2200" dirty="0"/>
          </a:p>
          <a:p>
            <a:r>
              <a:rPr lang="en-US" sz="2200" dirty="0" smtClean="0"/>
              <a:t>Reproductive Rate: </a:t>
            </a:r>
            <a:r>
              <a:rPr lang="en-US" sz="2200" b="0" dirty="0" smtClean="0"/>
              <a:t>1 young every 2 years in the wild. Twins more common in captivity.</a:t>
            </a:r>
            <a:endParaRPr lang="en-US" sz="2200" b="0" dirty="0"/>
          </a:p>
          <a:p>
            <a:endParaRPr lang="en-US" sz="2400" dirty="0" smtClean="0"/>
          </a:p>
          <a:p>
            <a:r>
              <a:rPr lang="en-US" sz="2200" dirty="0"/>
              <a:t>Conservation status: </a:t>
            </a:r>
            <a:r>
              <a:rPr lang="en-US" sz="2200" b="0" dirty="0" smtClean="0"/>
              <a:t>Recently moved to Vulnerable status (September, 2016). </a:t>
            </a:r>
          </a:p>
          <a:p>
            <a:endParaRPr lang="en-US" sz="2200" b="0" dirty="0" smtClean="0"/>
          </a:p>
          <a:p>
            <a:endParaRPr lang="en-US" sz="2200" b="0" dirty="0"/>
          </a:p>
          <a:p>
            <a:endParaRPr lang="en-US" sz="2200" b="0" dirty="0"/>
          </a:p>
          <a:p>
            <a:endParaRPr lang="en-US" sz="2200" dirty="0"/>
          </a:p>
          <a:p>
            <a:endParaRPr lang="en-US" sz="2400" dirty="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942772" y="2526372"/>
            <a:ext cx="4643089" cy="368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88565" y="6056986"/>
            <a:ext cx="4572000" cy="153888"/>
          </a:xfrm>
          <a:prstGeom prst="rect">
            <a:avLst/>
          </a:prstGeom>
        </p:spPr>
        <p:txBody>
          <a:bodyPr>
            <a:spAutoFit/>
          </a:bodyPr>
          <a:lstStyle/>
          <a:p>
            <a:r>
              <a:rPr lang="en-US" sz="400" b="0" dirty="0"/>
              <a:t>http://bioexpedition.com/wp-content/uploads/2012/05/Giant_Panda_and_Cub_-_Ailuropoda_Melanoleuca_600.jpg</a:t>
            </a:r>
          </a:p>
        </p:txBody>
      </p:sp>
    </p:spTree>
    <p:extLst>
      <p:ext uri="{BB962C8B-B14F-4D97-AF65-F5344CB8AC3E}">
        <p14:creationId xmlns:p14="http://schemas.microsoft.com/office/powerpoint/2010/main" val="1794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solidFill>
                  <a:srgbClr val="FF9933"/>
                </a:solidFill>
              </a:rPr>
              <a:t>Revisit &amp; Modify</a:t>
            </a:r>
            <a:r>
              <a:rPr lang="en-US" altLang="en-US" sz="2800" dirty="0" smtClean="0">
                <a:solidFill>
                  <a:srgbClr val="FF9933"/>
                </a:solidFill>
              </a:rPr>
              <a:t> Initial Inferences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7" y="1340282"/>
            <a:ext cx="8147402" cy="458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16308" y="5920408"/>
            <a:ext cx="6177776" cy="184666"/>
          </a:xfrm>
          <a:prstGeom prst="rect">
            <a:avLst/>
          </a:prstGeom>
        </p:spPr>
        <p:txBody>
          <a:bodyPr wrap="square">
            <a:spAutoFit/>
          </a:bodyPr>
          <a:lstStyle/>
          <a:p>
            <a:r>
              <a:rPr lang="en-US" sz="600" dirty="0">
                <a:solidFill>
                  <a:srgbClr val="000000"/>
                </a:solidFill>
              </a:rPr>
              <a:t>https://qzprod.files.wordpress.com/2016/09/rtx13wbc-e1473184614668.jpg?quality=80&amp;strip=all&amp;w=3500</a:t>
            </a:r>
          </a:p>
        </p:txBody>
      </p:sp>
    </p:spTree>
    <p:extLst>
      <p:ext uri="{BB962C8B-B14F-4D97-AF65-F5344CB8AC3E}">
        <p14:creationId xmlns:p14="http://schemas.microsoft.com/office/powerpoint/2010/main" val="92302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33"/>
                </a:solidFill>
              </a:rPr>
              <a:t>The Giant Panda’s Population Plight!</a:t>
            </a:r>
          </a:p>
        </p:txBody>
      </p:sp>
      <p:sp>
        <p:nvSpPr>
          <p:cNvPr id="3" name="Content Placeholder 2"/>
          <p:cNvSpPr>
            <a:spLocks noGrp="1"/>
          </p:cNvSpPr>
          <p:nvPr>
            <p:ph idx="1"/>
          </p:nvPr>
        </p:nvSpPr>
        <p:spPr>
          <a:xfrm>
            <a:off x="543636" y="1364776"/>
            <a:ext cx="7772400" cy="4217158"/>
          </a:xfrm>
        </p:spPr>
        <p:txBody>
          <a:bodyPr/>
          <a:lstStyle/>
          <a:p>
            <a:pPr marL="0" indent="0">
              <a:buNone/>
            </a:pPr>
            <a:r>
              <a:rPr lang="en-US" sz="2600" dirty="0"/>
              <a:t>Over the past </a:t>
            </a:r>
            <a:r>
              <a:rPr lang="en-US" sz="2600" dirty="0" smtClean="0"/>
              <a:t>4 decades, </a:t>
            </a:r>
            <a:r>
              <a:rPr lang="en-US" sz="2600" dirty="0"/>
              <a:t>giant panda populations have been negatively impacted due to several factors:</a:t>
            </a:r>
          </a:p>
          <a:p>
            <a:pPr marL="0" indent="0">
              <a:buNone/>
            </a:pPr>
            <a:endParaRPr lang="en-US" sz="2600" dirty="0" smtClean="0"/>
          </a:p>
          <a:p>
            <a:r>
              <a:rPr lang="en-US" sz="2600" dirty="0" smtClean="0"/>
              <a:t>Habitat </a:t>
            </a:r>
            <a:r>
              <a:rPr lang="en-US" sz="2600" dirty="0"/>
              <a:t>Disruption and Fragmentation</a:t>
            </a:r>
          </a:p>
          <a:p>
            <a:r>
              <a:rPr lang="en-US" sz="2600" dirty="0" smtClean="0"/>
              <a:t>Climate </a:t>
            </a:r>
            <a:r>
              <a:rPr lang="en-US" sz="2600" dirty="0"/>
              <a:t>Change</a:t>
            </a:r>
          </a:p>
          <a:p>
            <a:r>
              <a:rPr lang="en-US" sz="2600" dirty="0" smtClean="0"/>
              <a:t>Poaching</a:t>
            </a:r>
            <a:endParaRPr lang="en-US" sz="2600" dirty="0"/>
          </a:p>
          <a:p>
            <a:r>
              <a:rPr lang="en-US" sz="2600" dirty="0" smtClean="0"/>
              <a:t>Urban </a:t>
            </a:r>
            <a:r>
              <a:rPr lang="en-US" sz="2600" dirty="0"/>
              <a:t>Sprawl</a:t>
            </a:r>
          </a:p>
          <a:p>
            <a:r>
              <a:rPr lang="en-US" sz="2600" dirty="0" smtClean="0"/>
              <a:t>Interruption </a:t>
            </a:r>
            <a:r>
              <a:rPr lang="en-US" sz="2600" dirty="0"/>
              <a:t>of Migration Routes</a:t>
            </a:r>
          </a:p>
          <a:p>
            <a:r>
              <a:rPr lang="en-US" sz="2600" dirty="0" smtClean="0"/>
              <a:t>Narrow </a:t>
            </a:r>
            <a:r>
              <a:rPr lang="en-US" sz="2600" dirty="0"/>
              <a:t>Reproductive Window</a:t>
            </a:r>
          </a:p>
          <a:p>
            <a:endParaRPr lang="en-US" dirty="0"/>
          </a:p>
        </p:txBody>
      </p:sp>
    </p:spTree>
    <p:extLst>
      <p:ext uri="{BB962C8B-B14F-4D97-AF65-F5344CB8AC3E}">
        <p14:creationId xmlns:p14="http://schemas.microsoft.com/office/powerpoint/2010/main" val="77411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9336" y="304800"/>
            <a:ext cx="6934200" cy="762000"/>
          </a:xfrm>
        </p:spPr>
        <p:txBody>
          <a:bodyPr/>
          <a:lstStyle/>
          <a:p>
            <a:r>
              <a:rPr lang="en-US" altLang="en-US" sz="2800" dirty="0" smtClean="0">
                <a:solidFill>
                  <a:srgbClr val="FF9933"/>
                </a:solidFill>
              </a:rPr>
              <a:t>Habitat Loss</a:t>
            </a:r>
          </a:p>
        </p:txBody>
      </p:sp>
      <p:sp>
        <p:nvSpPr>
          <p:cNvPr id="2" name="Rectangle 1"/>
          <p:cNvSpPr/>
          <p:nvPr/>
        </p:nvSpPr>
        <p:spPr bwMode="auto">
          <a:xfrm>
            <a:off x="1337481" y="1163812"/>
            <a:ext cx="4312692" cy="20096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6" name="Rectangle 5"/>
          <p:cNvSpPr/>
          <p:nvPr/>
        </p:nvSpPr>
        <p:spPr bwMode="auto">
          <a:xfrm>
            <a:off x="941698" y="1364776"/>
            <a:ext cx="4312692" cy="20096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7" name="Rectangle 6"/>
          <p:cNvSpPr/>
          <p:nvPr/>
        </p:nvSpPr>
        <p:spPr bwMode="auto">
          <a:xfrm>
            <a:off x="711958" y="1530824"/>
            <a:ext cx="4312692" cy="20096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sp>
        <p:nvSpPr>
          <p:cNvPr id="9" name="Rectangle 8"/>
          <p:cNvSpPr/>
          <p:nvPr/>
        </p:nvSpPr>
        <p:spPr bwMode="auto">
          <a:xfrm>
            <a:off x="109182" y="1835477"/>
            <a:ext cx="2439382" cy="20096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MS PGothic"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071" y="1238249"/>
            <a:ext cx="6230562" cy="475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480" y="1412699"/>
            <a:ext cx="3687169" cy="4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58" y="1624088"/>
            <a:ext cx="2975211" cy="4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910942"/>
            <a:ext cx="2251882" cy="4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1" y="2324571"/>
            <a:ext cx="1958457" cy="6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94" y="4967785"/>
            <a:ext cx="2251882" cy="10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51" y="2978649"/>
            <a:ext cx="1125944" cy="21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81" y="4258101"/>
            <a:ext cx="1307914" cy="36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409" y="4862089"/>
            <a:ext cx="1125944" cy="21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32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25217</TotalTime>
  <Words>2234</Words>
  <Application>Microsoft Office PowerPoint</Application>
  <PresentationFormat>On-screen Show (4:3)</PresentationFormat>
  <Paragraphs>272</Paragraphs>
  <Slides>40</Slides>
  <Notes>29</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Blank Presentation</vt:lpstr>
      <vt:lpstr>1_Blank Presentation</vt:lpstr>
      <vt:lpstr>Conserving Panda Populations: Understanding Their Reproductive Endocrinology</vt:lpstr>
      <vt:lpstr>Curriculum &amp; Training Specialists</vt:lpstr>
      <vt:lpstr>Giant Panda Problem Kit for AP Biology:   A ThINQ! Investigation</vt:lpstr>
      <vt:lpstr>Workshop Overview</vt:lpstr>
      <vt:lpstr>Setting the Stage for Learning: Making Observations &amp; Drawing Inferences</vt:lpstr>
      <vt:lpstr>Giant Panda Background</vt:lpstr>
      <vt:lpstr>Revisit &amp; Modify Initial Inferences</vt:lpstr>
      <vt:lpstr>The Giant Panda’s Population Plight!</vt:lpstr>
      <vt:lpstr>Habitat Loss</vt:lpstr>
      <vt:lpstr>According to the graph, did the Giant Pandas experience a population bottleneck event?    </vt:lpstr>
      <vt:lpstr>A two pronged approach is required to continue increasing numbers of giant pandas:   1) In the wild: Protection of pandas and their habitat.  2) In captivity: develop and utilize molecular  and behavioral techniques that enhances panda copulative interactions.    </vt:lpstr>
      <vt:lpstr>Panda Reproduction in Captivity  Successes:  Reproductive technologies (endocrinology) have increased monitoring capabilities during the female panda’s ovulation cycle.  Select behavioral techniques have increased mating activities between male and female pandas.  Human assisted cub rearing has ensured the survival success of cubs.  Panda populations have increased in captivity by 17% between 2003 and 2015.     </vt:lpstr>
      <vt:lpstr>Panda Reproduction in Captivity  Challenges:  Female giant pandas only ovulate once per year - typically between February and June.   Fertility window of about 72 hours.   Implantation of an embryo can take up to several months.  Males generally live a solitary existence in the wild.  Reproductive technology enhancements are still needed to monitor &amp; advance reproductive states of female pandas.       </vt:lpstr>
      <vt:lpstr>Molecular tests such as an ELISA can help us to monitor and visualize a variety of regulating agents in the body such as hormones that navigate the panda’s reproductive process.      </vt:lpstr>
      <vt:lpstr>PowerPoint Presentation</vt:lpstr>
      <vt:lpstr>PowerPoint Presentation</vt:lpstr>
      <vt:lpstr>Enzyme Linked ImmunoSorbent Assay     </vt:lpstr>
      <vt:lpstr>PowerPoint Presentation</vt:lpstr>
      <vt:lpstr>PowerPoint Presentation</vt:lpstr>
      <vt:lpstr>Using your individual protocol designs and the corresponding reagents in the tubes at your lab stations, determine the ovulation status of the two following Giant Pandas:         Panda 1                 Panda 2  </vt:lpstr>
      <vt:lpstr>PowerPoint Presentation</vt:lpstr>
      <vt:lpstr>PowerPoint Presentation</vt:lpstr>
      <vt:lpstr>1st 5 minute wait….</vt:lpstr>
      <vt:lpstr>1st 5 minute wait….</vt:lpstr>
      <vt:lpstr>2nd 5 minute wait…</vt:lpstr>
      <vt:lpstr>2nd 5 minute wait…</vt:lpstr>
      <vt:lpstr>3rd  5 minute wait…</vt:lpstr>
      <vt:lpstr>3rd  5 minute wait…</vt:lpstr>
      <vt:lpstr>PowerPoint Presentation</vt:lpstr>
      <vt:lpstr>Testing Your Protocol Design! </vt:lpstr>
      <vt:lpstr>Extension Activity</vt:lpstr>
      <vt:lpstr>Extension Activity</vt:lpstr>
      <vt:lpstr>Lab Overview: Inquiry in a Time Crunch</vt:lpstr>
      <vt:lpstr>Lab Overview: Extended Inquiry </vt:lpstr>
      <vt:lpstr>What are the benefits of inquiry?</vt:lpstr>
      <vt:lpstr>AP Standards: Big Idea 2! </vt:lpstr>
      <vt:lpstr>AP Standards: Big Idea 4! </vt:lpstr>
      <vt:lpstr>ThINQ! Resource Page</vt:lpstr>
      <vt:lpstr>Ordering information!  17002878EDU $138   </vt:lpstr>
      <vt:lpstr>PowerPoint Presentation</vt:lpstr>
    </vt:vector>
  </TitlesOfParts>
  <Company>bio rad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 rad</dc:creator>
  <cp:lastModifiedBy>Taylor Page</cp:lastModifiedBy>
  <cp:revision>775</cp:revision>
  <dcterms:created xsi:type="dcterms:W3CDTF">2011-12-17T00:43:00Z</dcterms:created>
  <dcterms:modified xsi:type="dcterms:W3CDTF">2019-04-02T17:43:34Z</dcterms:modified>
</cp:coreProperties>
</file>